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1" r:id="rId2"/>
    <p:sldId id="298" r:id="rId3"/>
    <p:sldId id="300" r:id="rId4"/>
    <p:sldId id="299" r:id="rId5"/>
    <p:sldId id="257" r:id="rId6"/>
    <p:sldId id="258" r:id="rId7"/>
    <p:sldId id="302" r:id="rId8"/>
    <p:sldId id="259" r:id="rId9"/>
    <p:sldId id="260" r:id="rId10"/>
    <p:sldId id="261" r:id="rId11"/>
    <p:sldId id="262" r:id="rId12"/>
    <p:sldId id="293" r:id="rId13"/>
    <p:sldId id="294"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5" r:id="rId42"/>
    <p:sldId id="290" r:id="rId43"/>
    <p:sldId id="312" r:id="rId44"/>
    <p:sldId id="313" r:id="rId45"/>
    <p:sldId id="314" r:id="rId46"/>
    <p:sldId id="316" r:id="rId47"/>
    <p:sldId id="317" r:id="rId48"/>
    <p:sldId id="315" r:id="rId49"/>
    <p:sldId id="291" r:id="rId50"/>
    <p:sldId id="296" r:id="rId51"/>
    <p:sldId id="297" r:id="rId52"/>
    <p:sldId id="292" r:id="rId53"/>
    <p:sldId id="310" r:id="rId54"/>
    <p:sldId id="303" r:id="rId55"/>
    <p:sldId id="307" r:id="rId56"/>
    <p:sldId id="311" r:id="rId57"/>
    <p:sldId id="308" r:id="rId58"/>
    <p:sldId id="306" r:id="rId59"/>
    <p:sldId id="304" r:id="rId60"/>
    <p:sldId id="305" r:id="rId61"/>
    <p:sldId id="309" r:id="rId6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7" d="100"/>
          <a:sy n="77" d="100"/>
        </p:scale>
        <p:origin x="-1092" y="-10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56221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562213"/>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56221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10/25/2020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763000" y="0"/>
            <a:ext cx="0" cy="6858000"/>
          </a:xfrm>
          <a:custGeom>
            <a:avLst/>
            <a:gdLst/>
            <a:ahLst/>
            <a:cxnLst/>
            <a:rect l="l" t="t" r="r" b="b"/>
            <a:pathLst>
              <a:path h="6858000">
                <a:moveTo>
                  <a:pt x="0" y="0"/>
                </a:moveTo>
                <a:lnTo>
                  <a:pt x="0" y="6857999"/>
                </a:lnTo>
              </a:path>
            </a:pathLst>
          </a:custGeom>
          <a:ln w="38100">
            <a:solidFill>
              <a:srgbClr val="FDC3AD"/>
            </a:solidFill>
          </a:ln>
        </p:spPr>
        <p:txBody>
          <a:bodyPr wrap="square" lIns="0" tIns="0" rIns="0" bIns="0" rtlCol="0"/>
          <a:lstStyle/>
          <a:p>
            <a:endParaRPr/>
          </a:p>
        </p:txBody>
      </p:sp>
      <p:sp>
        <p:nvSpPr>
          <p:cNvPr id="17" name="bg object 17"/>
          <p:cNvSpPr/>
          <p:nvPr/>
        </p:nvSpPr>
        <p:spPr>
          <a:xfrm>
            <a:off x="8156575" y="5715000"/>
            <a:ext cx="549275" cy="549275"/>
          </a:xfrm>
          <a:custGeom>
            <a:avLst/>
            <a:gdLst/>
            <a:ahLst/>
            <a:cxnLst/>
            <a:rect l="l" t="t" r="r" b="b"/>
            <a:pathLst>
              <a:path w="549275" h="549275">
                <a:moveTo>
                  <a:pt x="274700" y="0"/>
                </a:moveTo>
                <a:lnTo>
                  <a:pt x="225309" y="4424"/>
                </a:lnTo>
                <a:lnTo>
                  <a:pt x="178828" y="17182"/>
                </a:lnTo>
                <a:lnTo>
                  <a:pt x="136031" y="37496"/>
                </a:lnTo>
                <a:lnTo>
                  <a:pt x="97693" y="64591"/>
                </a:lnTo>
                <a:lnTo>
                  <a:pt x="64589" y="97692"/>
                </a:lnTo>
                <a:lnTo>
                  <a:pt x="37493" y="136023"/>
                </a:lnTo>
                <a:lnTo>
                  <a:pt x="17180" y="178808"/>
                </a:lnTo>
                <a:lnTo>
                  <a:pt x="4424" y="225271"/>
                </a:lnTo>
                <a:lnTo>
                  <a:pt x="0" y="274637"/>
                </a:lnTo>
                <a:lnTo>
                  <a:pt x="4424" y="324003"/>
                </a:lnTo>
                <a:lnTo>
                  <a:pt x="17180" y="370466"/>
                </a:lnTo>
                <a:lnTo>
                  <a:pt x="37493" y="413251"/>
                </a:lnTo>
                <a:lnTo>
                  <a:pt x="64589" y="451582"/>
                </a:lnTo>
                <a:lnTo>
                  <a:pt x="97693" y="484683"/>
                </a:lnTo>
                <a:lnTo>
                  <a:pt x="136031" y="511778"/>
                </a:lnTo>
                <a:lnTo>
                  <a:pt x="178828" y="532092"/>
                </a:lnTo>
                <a:lnTo>
                  <a:pt x="225309" y="544850"/>
                </a:lnTo>
                <a:lnTo>
                  <a:pt x="274700" y="549275"/>
                </a:lnTo>
                <a:lnTo>
                  <a:pt x="324054" y="544850"/>
                </a:lnTo>
                <a:lnTo>
                  <a:pt x="370506" y="532092"/>
                </a:lnTo>
                <a:lnTo>
                  <a:pt x="413281" y="511778"/>
                </a:lnTo>
                <a:lnTo>
                  <a:pt x="451603" y="484683"/>
                </a:lnTo>
                <a:lnTo>
                  <a:pt x="484696" y="451582"/>
                </a:lnTo>
                <a:lnTo>
                  <a:pt x="511786" y="413251"/>
                </a:lnTo>
                <a:lnTo>
                  <a:pt x="532096" y="370466"/>
                </a:lnTo>
                <a:lnTo>
                  <a:pt x="544851" y="324003"/>
                </a:lnTo>
                <a:lnTo>
                  <a:pt x="549275" y="274637"/>
                </a:lnTo>
                <a:lnTo>
                  <a:pt x="544851" y="225271"/>
                </a:lnTo>
                <a:lnTo>
                  <a:pt x="532096" y="178808"/>
                </a:lnTo>
                <a:lnTo>
                  <a:pt x="511786" y="136023"/>
                </a:lnTo>
                <a:lnTo>
                  <a:pt x="484696" y="97692"/>
                </a:lnTo>
                <a:lnTo>
                  <a:pt x="451603" y="64591"/>
                </a:lnTo>
                <a:lnTo>
                  <a:pt x="413281" y="37496"/>
                </a:lnTo>
                <a:lnTo>
                  <a:pt x="370506" y="17182"/>
                </a:lnTo>
                <a:lnTo>
                  <a:pt x="324054" y="4424"/>
                </a:lnTo>
                <a:lnTo>
                  <a:pt x="274700" y="0"/>
                </a:lnTo>
                <a:close/>
              </a:path>
            </a:pathLst>
          </a:custGeom>
          <a:solidFill>
            <a:srgbClr val="FD8537"/>
          </a:solidFill>
        </p:spPr>
        <p:txBody>
          <a:bodyPr wrap="square" lIns="0" tIns="0" rIns="0" bIns="0" rtlCol="0"/>
          <a:lstStyle/>
          <a:p>
            <a:endParaRPr/>
          </a:p>
        </p:txBody>
      </p:sp>
      <p:sp>
        <p:nvSpPr>
          <p:cNvPr id="18" name="bg object 18"/>
          <p:cNvSpPr/>
          <p:nvPr/>
        </p:nvSpPr>
        <p:spPr>
          <a:xfrm>
            <a:off x="47625" y="0"/>
            <a:ext cx="57150" cy="6858000"/>
          </a:xfrm>
          <a:custGeom>
            <a:avLst/>
            <a:gdLst/>
            <a:ahLst/>
            <a:cxnLst/>
            <a:rect l="l" t="t" r="r" b="b"/>
            <a:pathLst>
              <a:path w="57150" h="6858000">
                <a:moveTo>
                  <a:pt x="11430" y="0"/>
                </a:moveTo>
                <a:lnTo>
                  <a:pt x="0" y="0"/>
                </a:lnTo>
                <a:lnTo>
                  <a:pt x="0" y="6858000"/>
                </a:lnTo>
                <a:lnTo>
                  <a:pt x="11430" y="6858000"/>
                </a:lnTo>
                <a:lnTo>
                  <a:pt x="11430" y="0"/>
                </a:lnTo>
                <a:close/>
              </a:path>
              <a:path w="57150" h="6858000">
                <a:moveTo>
                  <a:pt x="57150" y="0"/>
                </a:moveTo>
                <a:lnTo>
                  <a:pt x="22860" y="0"/>
                </a:lnTo>
                <a:lnTo>
                  <a:pt x="22860" y="6858000"/>
                </a:lnTo>
                <a:lnTo>
                  <a:pt x="57150" y="6858000"/>
                </a:lnTo>
                <a:lnTo>
                  <a:pt x="57150" y="0"/>
                </a:lnTo>
                <a:close/>
              </a:path>
            </a:pathLst>
          </a:custGeom>
          <a:solidFill>
            <a:srgbClr val="FDC3AD"/>
          </a:solidFill>
        </p:spPr>
        <p:txBody>
          <a:bodyPr wrap="square" lIns="0" tIns="0" rIns="0" bIns="0" rtlCol="0"/>
          <a:lstStyle/>
          <a:p>
            <a:endParaRPr/>
          </a:p>
        </p:txBody>
      </p:sp>
      <p:sp>
        <p:nvSpPr>
          <p:cNvPr id="19" name="bg object 19"/>
          <p:cNvSpPr/>
          <p:nvPr/>
        </p:nvSpPr>
        <p:spPr>
          <a:xfrm>
            <a:off x="8839200" y="0"/>
            <a:ext cx="304800" cy="6858000"/>
          </a:xfrm>
          <a:custGeom>
            <a:avLst/>
            <a:gdLst/>
            <a:ahLst/>
            <a:cxnLst/>
            <a:rect l="l" t="t" r="r" b="b"/>
            <a:pathLst>
              <a:path w="304800" h="6858000">
                <a:moveTo>
                  <a:pt x="304800" y="0"/>
                </a:moveTo>
                <a:lnTo>
                  <a:pt x="0" y="0"/>
                </a:lnTo>
                <a:lnTo>
                  <a:pt x="0" y="6858000"/>
                </a:lnTo>
                <a:lnTo>
                  <a:pt x="304800" y="6858000"/>
                </a:lnTo>
                <a:lnTo>
                  <a:pt x="304800" y="0"/>
                </a:lnTo>
                <a:close/>
              </a:path>
            </a:pathLst>
          </a:custGeom>
          <a:solidFill>
            <a:srgbClr val="FDC3AD">
              <a:alpha val="87057"/>
            </a:srgbClr>
          </a:solidFill>
        </p:spPr>
        <p:txBody>
          <a:bodyPr wrap="square" lIns="0" tIns="0" rIns="0" bIns="0" rtlCol="0"/>
          <a:lstStyle/>
          <a:p>
            <a:endParaRPr/>
          </a:p>
        </p:txBody>
      </p:sp>
      <p:sp>
        <p:nvSpPr>
          <p:cNvPr id="20" name="bg object 20"/>
          <p:cNvSpPr/>
          <p:nvPr/>
        </p:nvSpPr>
        <p:spPr>
          <a:xfrm>
            <a:off x="8915400" y="0"/>
            <a:ext cx="0" cy="6858000"/>
          </a:xfrm>
          <a:custGeom>
            <a:avLst/>
            <a:gdLst/>
            <a:ahLst/>
            <a:cxnLst/>
            <a:rect l="l" t="t" r="r" b="b"/>
            <a:pathLst>
              <a:path h="6858000">
                <a:moveTo>
                  <a:pt x="0" y="0"/>
                </a:moveTo>
                <a:lnTo>
                  <a:pt x="0" y="6857999"/>
                </a:lnTo>
              </a:path>
            </a:pathLst>
          </a:custGeom>
          <a:ln w="12700">
            <a:solidFill>
              <a:srgbClr val="FD8537"/>
            </a:solidFill>
          </a:ln>
        </p:spPr>
        <p:txBody>
          <a:bodyPr wrap="square" lIns="0" tIns="0" rIns="0" bIns="0" rtlCol="0"/>
          <a:lstStyle/>
          <a:p>
            <a:endParaRPr/>
          </a:p>
        </p:txBody>
      </p:sp>
      <p:sp>
        <p:nvSpPr>
          <p:cNvPr id="2" name="Holder 2"/>
          <p:cNvSpPr>
            <a:spLocks noGrp="1"/>
          </p:cNvSpPr>
          <p:nvPr>
            <p:ph type="title"/>
          </p:nvPr>
        </p:nvSpPr>
        <p:spPr>
          <a:xfrm>
            <a:off x="2288794" y="-20320"/>
            <a:ext cx="4566411" cy="1336040"/>
          </a:xfrm>
          <a:prstGeom prst="rect">
            <a:avLst/>
          </a:prstGeom>
        </p:spPr>
        <p:txBody>
          <a:bodyPr wrap="square" lIns="0" tIns="0" rIns="0" bIns="0">
            <a:spAutoFit/>
          </a:bodyPr>
          <a:lstStyle>
            <a:lvl1pPr>
              <a:defRPr sz="4300" b="0" i="0">
                <a:solidFill>
                  <a:srgbClr val="562213"/>
                </a:solidFill>
                <a:latin typeface="Arial"/>
                <a:cs typeface="Arial"/>
              </a:defRPr>
            </a:lvl1pPr>
          </a:lstStyle>
          <a:p>
            <a:endParaRPr/>
          </a:p>
        </p:txBody>
      </p:sp>
      <p:sp>
        <p:nvSpPr>
          <p:cNvPr id="3" name="Holder 3"/>
          <p:cNvSpPr>
            <a:spLocks noGrp="1"/>
          </p:cNvSpPr>
          <p:nvPr>
            <p:ph type="body" idx="1"/>
          </p:nvPr>
        </p:nvSpPr>
        <p:spPr>
          <a:xfrm>
            <a:off x="558164" y="1244853"/>
            <a:ext cx="8027670" cy="471297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10/25/2020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5.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3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5.xml"/><Relationship Id="rId4" Type="http://schemas.openxmlformats.org/officeDocument/2006/relationships/image" Target="../media/image91.jpeg"/></Relationships>
</file>

<file path=ppt/slides/_rels/slide3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5.xml"/><Relationship Id="rId5" Type="http://schemas.openxmlformats.org/officeDocument/2006/relationships/image" Target="../media/image96.png"/><Relationship Id="rId4" Type="http://schemas.openxmlformats.org/officeDocument/2006/relationships/image" Target="../media/image95.jpeg"/></Relationships>
</file>

<file path=ppt/slides/_rels/slide3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5.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7.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s>
</file>

<file path=ppt/slides/_rels/slide38.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18" Type="http://schemas.openxmlformats.org/officeDocument/2006/relationships/image" Target="../media/image131.png"/><Relationship Id="rId3" Type="http://schemas.openxmlformats.org/officeDocument/2006/relationships/image" Target="../media/image116.png"/><Relationship Id="rId21" Type="http://schemas.openxmlformats.org/officeDocument/2006/relationships/image" Target="../media/image134.png"/><Relationship Id="rId7" Type="http://schemas.openxmlformats.org/officeDocument/2006/relationships/image" Target="../media/image120.png"/><Relationship Id="rId12" Type="http://schemas.openxmlformats.org/officeDocument/2006/relationships/image" Target="../media/image125.png"/><Relationship Id="rId17" Type="http://schemas.openxmlformats.org/officeDocument/2006/relationships/image" Target="../media/image130.png"/><Relationship Id="rId2" Type="http://schemas.openxmlformats.org/officeDocument/2006/relationships/image" Target="../media/image115.png"/><Relationship Id="rId16" Type="http://schemas.openxmlformats.org/officeDocument/2006/relationships/image" Target="../media/image129.png"/><Relationship Id="rId20"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5" Type="http://schemas.openxmlformats.org/officeDocument/2006/relationships/image" Target="../media/image128.png"/><Relationship Id="rId10" Type="http://schemas.openxmlformats.org/officeDocument/2006/relationships/image" Target="../media/image123.png"/><Relationship Id="rId19" Type="http://schemas.openxmlformats.org/officeDocument/2006/relationships/image" Target="../media/image132.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s>
</file>

<file path=ppt/slides/_rels/slide39.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s>
</file>

<file path=ppt/slides/_rels/slide41.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64.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16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Biodiversity. I. Biodiversity A. Biological diversity, or biodiversity, is  the sum of all genetically varied organisms in the biosphere. B. Human  society. - ppt download"/>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457200"/>
            <a:ext cx="6096000" cy="762000"/>
          </a:xfrm>
          <a:prstGeom prst="rect">
            <a:avLst/>
          </a:prstGeom>
          <a:ln w="12700">
            <a:solidFill>
              <a:srgbClr val="EB6D5A"/>
            </a:solidFill>
          </a:ln>
        </p:spPr>
        <p:txBody>
          <a:bodyPr vert="horz" wrap="square" lIns="0" tIns="92710" rIns="0" bIns="0" rtlCol="0">
            <a:spAutoFit/>
          </a:bodyPr>
          <a:lstStyle/>
          <a:p>
            <a:pPr marL="521970">
              <a:lnSpc>
                <a:spcPct val="100000"/>
              </a:lnSpc>
              <a:spcBef>
                <a:spcPts val="730"/>
              </a:spcBef>
            </a:pPr>
            <a:r>
              <a:rPr sz="4000" dirty="0">
                <a:solidFill>
                  <a:srgbClr val="565F6C"/>
                </a:solidFill>
              </a:rPr>
              <a:t>E</a:t>
            </a:r>
            <a:r>
              <a:rPr sz="3200" dirty="0">
                <a:solidFill>
                  <a:srgbClr val="565F6C"/>
                </a:solidFill>
              </a:rPr>
              <a:t>COLOGICAL</a:t>
            </a:r>
            <a:r>
              <a:rPr sz="3200" spc="30" dirty="0">
                <a:solidFill>
                  <a:srgbClr val="565F6C"/>
                </a:solidFill>
              </a:rPr>
              <a:t> </a:t>
            </a:r>
            <a:r>
              <a:rPr sz="4000" dirty="0">
                <a:solidFill>
                  <a:srgbClr val="565F6C"/>
                </a:solidFill>
              </a:rPr>
              <a:t>D</a:t>
            </a:r>
            <a:r>
              <a:rPr sz="3200" dirty="0">
                <a:solidFill>
                  <a:srgbClr val="565F6C"/>
                </a:solidFill>
              </a:rPr>
              <a:t>IVERSITY</a:t>
            </a:r>
            <a:endParaRPr sz="3200"/>
          </a:p>
        </p:txBody>
      </p:sp>
      <p:sp>
        <p:nvSpPr>
          <p:cNvPr id="3" name="object 3"/>
          <p:cNvSpPr txBox="1"/>
          <p:nvPr/>
        </p:nvSpPr>
        <p:spPr>
          <a:xfrm>
            <a:off x="916939" y="1621282"/>
            <a:ext cx="7074534" cy="3394075"/>
          </a:xfrm>
          <a:prstGeom prst="rect">
            <a:avLst/>
          </a:prstGeom>
        </p:spPr>
        <p:txBody>
          <a:bodyPr vert="horz" wrap="square" lIns="0" tIns="12700" rIns="0" bIns="0" rtlCol="0">
            <a:spAutoFit/>
          </a:bodyPr>
          <a:lstStyle/>
          <a:p>
            <a:pPr marL="285750" marR="5080" indent="-273685" algn="just">
              <a:lnSpc>
                <a:spcPct val="100000"/>
              </a:lnSpc>
              <a:spcBef>
                <a:spcPts val="100"/>
              </a:spcBef>
            </a:pPr>
            <a:r>
              <a:rPr sz="3600" spc="-5" dirty="0">
                <a:latin typeface="Arial"/>
                <a:cs typeface="Arial"/>
              </a:rPr>
              <a:t>The </a:t>
            </a:r>
            <a:r>
              <a:rPr sz="3600" dirty="0">
                <a:latin typeface="Arial"/>
                <a:cs typeface="Arial"/>
              </a:rPr>
              <a:t>diversity at the ecosystem  level is called </a:t>
            </a:r>
            <a:r>
              <a:rPr sz="3600" dirty="0">
                <a:solidFill>
                  <a:srgbClr val="FF0000"/>
                </a:solidFill>
                <a:latin typeface="Arial"/>
                <a:cs typeface="Arial"/>
              </a:rPr>
              <a:t>ecological</a:t>
            </a:r>
            <a:r>
              <a:rPr sz="3600" spc="-140" dirty="0">
                <a:solidFill>
                  <a:srgbClr val="FF0000"/>
                </a:solidFill>
                <a:latin typeface="Arial"/>
                <a:cs typeface="Arial"/>
              </a:rPr>
              <a:t> </a:t>
            </a:r>
            <a:r>
              <a:rPr sz="3600" spc="-25" dirty="0">
                <a:solidFill>
                  <a:srgbClr val="FF0000"/>
                </a:solidFill>
                <a:latin typeface="Arial"/>
                <a:cs typeface="Arial"/>
              </a:rPr>
              <a:t>diversity.</a:t>
            </a:r>
            <a:endParaRPr sz="3600">
              <a:latin typeface="Arial"/>
              <a:cs typeface="Arial"/>
            </a:endParaRPr>
          </a:p>
          <a:p>
            <a:pPr marL="285750" marR="803275" indent="-273685" algn="just">
              <a:lnSpc>
                <a:spcPct val="100000"/>
              </a:lnSpc>
              <a:spcBef>
                <a:spcPts val="600"/>
              </a:spcBef>
            </a:pPr>
            <a:r>
              <a:rPr sz="3600" dirty="0">
                <a:solidFill>
                  <a:srgbClr val="FD8537"/>
                </a:solidFill>
                <a:latin typeface="Arial"/>
                <a:cs typeface="Arial"/>
              </a:rPr>
              <a:t>Example</a:t>
            </a:r>
            <a:r>
              <a:rPr sz="3600" dirty="0">
                <a:latin typeface="Arial"/>
                <a:cs typeface="Arial"/>
              </a:rPr>
              <a:t>: Deserts, rain</a:t>
            </a:r>
            <a:r>
              <a:rPr sz="3600" spc="-120" dirty="0">
                <a:latin typeface="Arial"/>
                <a:cs typeface="Arial"/>
              </a:rPr>
              <a:t> </a:t>
            </a:r>
            <a:r>
              <a:rPr sz="3600" dirty="0">
                <a:latin typeface="Arial"/>
                <a:cs typeface="Arial"/>
              </a:rPr>
              <a:t>forests,  mangroves, coral reefs,  wetlands, estuary and alpine  meadows</a:t>
            </a:r>
            <a:r>
              <a:rPr sz="3600" spc="-30" dirty="0">
                <a:latin typeface="Arial"/>
                <a:cs typeface="Arial"/>
              </a:rPr>
              <a:t> </a:t>
            </a:r>
            <a:r>
              <a:rPr sz="3600" dirty="0">
                <a:latin typeface="Arial"/>
                <a:cs typeface="Arial"/>
              </a:rPr>
              <a:t>etc.</a:t>
            </a:r>
            <a:endParaRPr sz="36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168900" y="1225550"/>
            <a:ext cx="2844800" cy="2139950"/>
            <a:chOff x="5168900" y="1225550"/>
            <a:chExt cx="2844800" cy="2139950"/>
          </a:xfrm>
        </p:grpSpPr>
        <p:sp>
          <p:nvSpPr>
            <p:cNvPr id="3" name="object 3"/>
            <p:cNvSpPr/>
            <p:nvPr/>
          </p:nvSpPr>
          <p:spPr>
            <a:xfrm>
              <a:off x="5181600" y="1238250"/>
              <a:ext cx="2819400" cy="21145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75250" y="1231900"/>
              <a:ext cx="2832100" cy="2127250"/>
            </a:xfrm>
            <a:custGeom>
              <a:avLst/>
              <a:gdLst/>
              <a:ahLst/>
              <a:cxnLst/>
              <a:rect l="l" t="t" r="r" b="b"/>
              <a:pathLst>
                <a:path w="2832100" h="2127250">
                  <a:moveTo>
                    <a:pt x="0" y="2127250"/>
                  </a:moveTo>
                  <a:lnTo>
                    <a:pt x="2832100" y="2127250"/>
                  </a:lnTo>
                  <a:lnTo>
                    <a:pt x="2832100" y="0"/>
                  </a:lnTo>
                  <a:lnTo>
                    <a:pt x="0" y="0"/>
                  </a:lnTo>
                  <a:lnTo>
                    <a:pt x="0" y="2127250"/>
                  </a:lnTo>
                  <a:close/>
                </a:path>
              </a:pathLst>
            </a:custGeom>
            <a:ln w="12700">
              <a:solidFill>
                <a:srgbClr val="000000"/>
              </a:solidFill>
            </a:ln>
          </p:spPr>
          <p:txBody>
            <a:bodyPr wrap="square" lIns="0" tIns="0" rIns="0" bIns="0" rtlCol="0"/>
            <a:lstStyle/>
            <a:p>
              <a:endParaRPr/>
            </a:p>
          </p:txBody>
        </p:sp>
      </p:grpSp>
      <p:sp>
        <p:nvSpPr>
          <p:cNvPr id="5" name="object 5"/>
          <p:cNvSpPr/>
          <p:nvPr/>
        </p:nvSpPr>
        <p:spPr>
          <a:xfrm>
            <a:off x="1066800" y="1203325"/>
            <a:ext cx="3178175" cy="2225675"/>
          </a:xfrm>
          <a:prstGeom prst="rect">
            <a:avLst/>
          </a:prstGeom>
          <a:blipFill>
            <a:blip r:embed="rId3" cstate="print"/>
            <a:stretch>
              <a:fillRect/>
            </a:stretch>
          </a:blipFill>
        </p:spPr>
        <p:txBody>
          <a:bodyPr wrap="square" lIns="0" tIns="0" rIns="0" bIns="0" rtlCol="0"/>
          <a:lstStyle/>
          <a:p>
            <a:endParaRPr/>
          </a:p>
        </p:txBody>
      </p:sp>
      <p:grpSp>
        <p:nvGrpSpPr>
          <p:cNvPr id="6" name="object 6"/>
          <p:cNvGrpSpPr/>
          <p:nvPr/>
        </p:nvGrpSpPr>
        <p:grpSpPr>
          <a:xfrm>
            <a:off x="1130300" y="3949700"/>
            <a:ext cx="2921000" cy="2197100"/>
            <a:chOff x="1130300" y="3949700"/>
            <a:chExt cx="2921000" cy="2197100"/>
          </a:xfrm>
        </p:grpSpPr>
        <p:sp>
          <p:nvSpPr>
            <p:cNvPr id="7" name="object 7"/>
            <p:cNvSpPr/>
            <p:nvPr/>
          </p:nvSpPr>
          <p:spPr>
            <a:xfrm>
              <a:off x="1143000" y="3962400"/>
              <a:ext cx="2895600" cy="21717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136650" y="3956050"/>
              <a:ext cx="2908300" cy="2184400"/>
            </a:xfrm>
            <a:custGeom>
              <a:avLst/>
              <a:gdLst/>
              <a:ahLst/>
              <a:cxnLst/>
              <a:rect l="l" t="t" r="r" b="b"/>
              <a:pathLst>
                <a:path w="2908300" h="2184400">
                  <a:moveTo>
                    <a:pt x="0" y="2184400"/>
                  </a:moveTo>
                  <a:lnTo>
                    <a:pt x="2908300" y="2184400"/>
                  </a:lnTo>
                  <a:lnTo>
                    <a:pt x="2908300" y="0"/>
                  </a:lnTo>
                  <a:lnTo>
                    <a:pt x="0" y="0"/>
                  </a:lnTo>
                  <a:lnTo>
                    <a:pt x="0" y="2184400"/>
                  </a:lnTo>
                  <a:close/>
                </a:path>
              </a:pathLst>
            </a:custGeom>
            <a:ln w="12700">
              <a:solidFill>
                <a:srgbClr val="000000"/>
              </a:solidFill>
            </a:ln>
          </p:spPr>
          <p:txBody>
            <a:bodyPr wrap="square" lIns="0" tIns="0" rIns="0" bIns="0" rtlCol="0"/>
            <a:lstStyle/>
            <a:p>
              <a:endParaRPr/>
            </a:p>
          </p:txBody>
        </p:sp>
      </p:grpSp>
      <p:sp>
        <p:nvSpPr>
          <p:cNvPr id="9" name="object 9"/>
          <p:cNvSpPr/>
          <p:nvPr/>
        </p:nvSpPr>
        <p:spPr>
          <a:xfrm>
            <a:off x="5054600" y="3962400"/>
            <a:ext cx="2946400" cy="2209800"/>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1755394" y="3377310"/>
            <a:ext cx="186372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Rain</a:t>
            </a:r>
            <a:r>
              <a:rPr sz="2800" spc="-50" dirty="0">
                <a:latin typeface="Arial"/>
                <a:cs typeface="Arial"/>
              </a:rPr>
              <a:t> </a:t>
            </a:r>
            <a:r>
              <a:rPr sz="2800" spc="-5" dirty="0">
                <a:latin typeface="Arial"/>
                <a:cs typeface="Arial"/>
              </a:rPr>
              <a:t>Forest</a:t>
            </a:r>
            <a:endParaRPr sz="2800">
              <a:latin typeface="Arial"/>
              <a:cs typeface="Arial"/>
            </a:endParaRPr>
          </a:p>
        </p:txBody>
      </p:sp>
      <p:sp>
        <p:nvSpPr>
          <p:cNvPr id="11" name="object 11"/>
          <p:cNvSpPr txBox="1"/>
          <p:nvPr/>
        </p:nvSpPr>
        <p:spPr>
          <a:xfrm>
            <a:off x="5870828" y="3377310"/>
            <a:ext cx="160718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Mangrove</a:t>
            </a:r>
            <a:endParaRPr sz="2800">
              <a:latin typeface="Arial"/>
              <a:cs typeface="Arial"/>
            </a:endParaRPr>
          </a:p>
        </p:txBody>
      </p:sp>
      <p:sp>
        <p:nvSpPr>
          <p:cNvPr id="12" name="object 12"/>
          <p:cNvSpPr txBox="1"/>
          <p:nvPr/>
        </p:nvSpPr>
        <p:spPr>
          <a:xfrm>
            <a:off x="5794628" y="6197295"/>
            <a:ext cx="158813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Coral</a:t>
            </a:r>
            <a:r>
              <a:rPr sz="2800" spc="-70" dirty="0">
                <a:latin typeface="Arial"/>
                <a:cs typeface="Arial"/>
              </a:rPr>
              <a:t> </a:t>
            </a:r>
            <a:r>
              <a:rPr sz="2800" dirty="0">
                <a:latin typeface="Arial"/>
                <a:cs typeface="Arial"/>
              </a:rPr>
              <a:t>reef</a:t>
            </a:r>
            <a:endParaRPr sz="2800">
              <a:latin typeface="Arial"/>
              <a:cs typeface="Arial"/>
            </a:endParaRPr>
          </a:p>
        </p:txBody>
      </p:sp>
      <p:sp>
        <p:nvSpPr>
          <p:cNvPr id="13" name="object 13"/>
          <p:cNvSpPr txBox="1"/>
          <p:nvPr/>
        </p:nvSpPr>
        <p:spPr>
          <a:xfrm>
            <a:off x="1755394" y="6197295"/>
            <a:ext cx="123126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Estuary</a:t>
            </a:r>
            <a:endParaRPr sz="2800">
              <a:latin typeface="Arial"/>
              <a:cs typeface="Arial"/>
            </a:endParaRPr>
          </a:p>
        </p:txBody>
      </p:sp>
      <p:grpSp>
        <p:nvGrpSpPr>
          <p:cNvPr id="14" name="object 14"/>
          <p:cNvGrpSpPr/>
          <p:nvPr/>
        </p:nvGrpSpPr>
        <p:grpSpPr>
          <a:xfrm>
            <a:off x="1587500" y="292074"/>
            <a:ext cx="5435600" cy="671830"/>
            <a:chOff x="1587500" y="292074"/>
            <a:chExt cx="5435600" cy="671830"/>
          </a:xfrm>
        </p:grpSpPr>
        <p:sp>
          <p:nvSpPr>
            <p:cNvPr id="15" name="object 15"/>
            <p:cNvSpPr/>
            <p:nvPr/>
          </p:nvSpPr>
          <p:spPr>
            <a:xfrm>
              <a:off x="1600200" y="304774"/>
              <a:ext cx="5410200" cy="646430"/>
            </a:xfrm>
            <a:custGeom>
              <a:avLst/>
              <a:gdLst/>
              <a:ahLst/>
              <a:cxnLst/>
              <a:rect l="l" t="t" r="r" b="b"/>
              <a:pathLst>
                <a:path w="5410200" h="646430">
                  <a:moveTo>
                    <a:pt x="0" y="646328"/>
                  </a:moveTo>
                  <a:lnTo>
                    <a:pt x="5410200" y="646328"/>
                  </a:lnTo>
                  <a:lnTo>
                    <a:pt x="5410200" y="0"/>
                  </a:lnTo>
                  <a:lnTo>
                    <a:pt x="0" y="0"/>
                  </a:lnTo>
                  <a:lnTo>
                    <a:pt x="0" y="646328"/>
                  </a:lnTo>
                  <a:close/>
                </a:path>
              </a:pathLst>
            </a:custGeom>
            <a:ln w="25399">
              <a:solidFill>
                <a:srgbClr val="F5CD2C"/>
              </a:solidFill>
            </a:ln>
          </p:spPr>
          <p:txBody>
            <a:bodyPr wrap="square" lIns="0" tIns="0" rIns="0" bIns="0" rtlCol="0"/>
            <a:lstStyle/>
            <a:p>
              <a:endParaRPr/>
            </a:p>
          </p:txBody>
        </p:sp>
        <p:sp>
          <p:nvSpPr>
            <p:cNvPr id="16" name="object 16"/>
            <p:cNvSpPr/>
            <p:nvPr/>
          </p:nvSpPr>
          <p:spPr>
            <a:xfrm>
              <a:off x="2165984" y="468248"/>
              <a:ext cx="4302506" cy="42354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4109847" y="676401"/>
              <a:ext cx="95250" cy="85598"/>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3174619" y="598931"/>
              <a:ext cx="126618" cy="15621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2769235" y="598931"/>
              <a:ext cx="126618" cy="15621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5329935" y="595756"/>
              <a:ext cx="104521" cy="66294"/>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3454019" y="595756"/>
              <a:ext cx="116078" cy="154432"/>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3687952" y="553084"/>
              <a:ext cx="2780665" cy="339090"/>
            </a:xfrm>
            <a:custGeom>
              <a:avLst/>
              <a:gdLst/>
              <a:ahLst/>
              <a:cxnLst/>
              <a:rect l="l" t="t" r="r" b="b"/>
              <a:pathLst>
                <a:path w="2780665" h="339090">
                  <a:moveTo>
                    <a:pt x="2536825" y="5334"/>
                  </a:moveTo>
                  <a:lnTo>
                    <a:pt x="2603500" y="5334"/>
                  </a:lnTo>
                  <a:lnTo>
                    <a:pt x="2660269" y="173736"/>
                  </a:lnTo>
                  <a:lnTo>
                    <a:pt x="2715641" y="5334"/>
                  </a:lnTo>
                  <a:lnTo>
                    <a:pt x="2780538" y="5334"/>
                  </a:lnTo>
                  <a:lnTo>
                    <a:pt x="2696845" y="233552"/>
                  </a:lnTo>
                  <a:lnTo>
                    <a:pt x="2681859" y="274827"/>
                  </a:lnTo>
                  <a:lnTo>
                    <a:pt x="2661158" y="313816"/>
                  </a:lnTo>
                  <a:lnTo>
                    <a:pt x="2625090" y="334899"/>
                  </a:lnTo>
                  <a:lnTo>
                    <a:pt x="2593086" y="338709"/>
                  </a:lnTo>
                  <a:lnTo>
                    <a:pt x="2584065" y="338470"/>
                  </a:lnTo>
                  <a:lnTo>
                    <a:pt x="2575115" y="337756"/>
                  </a:lnTo>
                  <a:lnTo>
                    <a:pt x="2566261" y="336565"/>
                  </a:lnTo>
                  <a:lnTo>
                    <a:pt x="2557526" y="334899"/>
                  </a:lnTo>
                  <a:lnTo>
                    <a:pt x="2551938" y="285750"/>
                  </a:lnTo>
                  <a:lnTo>
                    <a:pt x="2559103" y="287010"/>
                  </a:lnTo>
                  <a:lnTo>
                    <a:pt x="2565923" y="287924"/>
                  </a:lnTo>
                  <a:lnTo>
                    <a:pt x="2572386" y="288482"/>
                  </a:lnTo>
                  <a:lnTo>
                    <a:pt x="2578481" y="288670"/>
                  </a:lnTo>
                  <a:lnTo>
                    <a:pt x="2588720" y="287863"/>
                  </a:lnTo>
                  <a:lnTo>
                    <a:pt x="2620121" y="261223"/>
                  </a:lnTo>
                  <a:lnTo>
                    <a:pt x="2626995" y="243077"/>
                  </a:lnTo>
                  <a:lnTo>
                    <a:pt x="2536825" y="5334"/>
                  </a:lnTo>
                  <a:close/>
                </a:path>
                <a:path w="2780665" h="339090">
                  <a:moveTo>
                    <a:pt x="2287524" y="5334"/>
                  </a:moveTo>
                  <a:lnTo>
                    <a:pt x="2350262" y="5334"/>
                  </a:lnTo>
                  <a:lnTo>
                    <a:pt x="2350262" y="242442"/>
                  </a:lnTo>
                  <a:lnTo>
                    <a:pt x="2287524" y="242442"/>
                  </a:lnTo>
                  <a:lnTo>
                    <a:pt x="2287524" y="5334"/>
                  </a:lnTo>
                  <a:close/>
                </a:path>
                <a:path w="2780665" h="339090">
                  <a:moveTo>
                    <a:pt x="1315339" y="5334"/>
                  </a:moveTo>
                  <a:lnTo>
                    <a:pt x="1381252" y="5334"/>
                  </a:lnTo>
                  <a:lnTo>
                    <a:pt x="1425829" y="126364"/>
                  </a:lnTo>
                  <a:lnTo>
                    <a:pt x="1438783" y="166750"/>
                  </a:lnTo>
                  <a:lnTo>
                    <a:pt x="1442212" y="156463"/>
                  </a:lnTo>
                  <a:lnTo>
                    <a:pt x="1444371" y="149732"/>
                  </a:lnTo>
                  <a:lnTo>
                    <a:pt x="1445260" y="146430"/>
                  </a:lnTo>
                  <a:lnTo>
                    <a:pt x="1447419" y="139700"/>
                  </a:lnTo>
                  <a:lnTo>
                    <a:pt x="1449577" y="133095"/>
                  </a:lnTo>
                  <a:lnTo>
                    <a:pt x="1451991" y="126364"/>
                  </a:lnTo>
                  <a:lnTo>
                    <a:pt x="1497076" y="5334"/>
                  </a:lnTo>
                  <a:lnTo>
                    <a:pt x="1561592" y="5334"/>
                  </a:lnTo>
                  <a:lnTo>
                    <a:pt x="1467358" y="242442"/>
                  </a:lnTo>
                  <a:lnTo>
                    <a:pt x="1410970" y="242442"/>
                  </a:lnTo>
                  <a:lnTo>
                    <a:pt x="1315339" y="5334"/>
                  </a:lnTo>
                  <a:close/>
                </a:path>
                <a:path w="2780665" h="339090">
                  <a:moveTo>
                    <a:pt x="1219200" y="5334"/>
                  </a:moveTo>
                  <a:lnTo>
                    <a:pt x="1281938" y="5334"/>
                  </a:lnTo>
                  <a:lnTo>
                    <a:pt x="1281938" y="242442"/>
                  </a:lnTo>
                  <a:lnTo>
                    <a:pt x="1219200" y="242442"/>
                  </a:lnTo>
                  <a:lnTo>
                    <a:pt x="1219200" y="5334"/>
                  </a:lnTo>
                  <a:close/>
                </a:path>
                <a:path w="2780665" h="339090">
                  <a:moveTo>
                    <a:pt x="0" y="5334"/>
                  </a:moveTo>
                  <a:lnTo>
                    <a:pt x="62737" y="5334"/>
                  </a:lnTo>
                  <a:lnTo>
                    <a:pt x="62737" y="242442"/>
                  </a:lnTo>
                  <a:lnTo>
                    <a:pt x="0" y="242442"/>
                  </a:lnTo>
                  <a:lnTo>
                    <a:pt x="0" y="5334"/>
                  </a:lnTo>
                  <a:close/>
                </a:path>
                <a:path w="2780665" h="339090">
                  <a:moveTo>
                    <a:pt x="2119503" y="0"/>
                  </a:moveTo>
                  <a:lnTo>
                    <a:pt x="2161873" y="3984"/>
                  </a:lnTo>
                  <a:lnTo>
                    <a:pt x="2202670" y="24733"/>
                  </a:lnTo>
                  <a:lnTo>
                    <a:pt x="2224405" y="62737"/>
                  </a:lnTo>
                  <a:lnTo>
                    <a:pt x="2165223" y="73660"/>
                  </a:lnTo>
                  <a:lnTo>
                    <a:pt x="2162891" y="67131"/>
                  </a:lnTo>
                  <a:lnTo>
                    <a:pt x="2159714" y="61436"/>
                  </a:lnTo>
                  <a:lnTo>
                    <a:pt x="2120519" y="45085"/>
                  </a:lnTo>
                  <a:lnTo>
                    <a:pt x="2109017" y="45515"/>
                  </a:lnTo>
                  <a:lnTo>
                    <a:pt x="2077974" y="59562"/>
                  </a:lnTo>
                  <a:lnTo>
                    <a:pt x="2077974" y="64769"/>
                  </a:lnTo>
                  <a:lnTo>
                    <a:pt x="2077974" y="69214"/>
                  </a:lnTo>
                  <a:lnTo>
                    <a:pt x="2120290" y="88395"/>
                  </a:lnTo>
                  <a:lnTo>
                    <a:pt x="2142744" y="93725"/>
                  </a:lnTo>
                  <a:lnTo>
                    <a:pt x="2165911" y="99752"/>
                  </a:lnTo>
                  <a:lnTo>
                    <a:pt x="2212721" y="121665"/>
                  </a:lnTo>
                  <a:lnTo>
                    <a:pt x="2232406" y="168275"/>
                  </a:lnTo>
                  <a:lnTo>
                    <a:pt x="2230713" y="184064"/>
                  </a:lnTo>
                  <a:lnTo>
                    <a:pt x="2205228" y="224409"/>
                  </a:lnTo>
                  <a:lnTo>
                    <a:pt x="2149631" y="246322"/>
                  </a:lnTo>
                  <a:lnTo>
                    <a:pt x="2124583" y="247776"/>
                  </a:lnTo>
                  <a:lnTo>
                    <a:pt x="2101649" y="246560"/>
                  </a:lnTo>
                  <a:lnTo>
                    <a:pt x="2063307" y="236793"/>
                  </a:lnTo>
                  <a:lnTo>
                    <a:pt x="2024538" y="204962"/>
                  </a:lnTo>
                  <a:lnTo>
                    <a:pt x="2010918" y="174751"/>
                  </a:lnTo>
                  <a:lnTo>
                    <a:pt x="2073910" y="165226"/>
                  </a:lnTo>
                  <a:lnTo>
                    <a:pt x="2076432" y="173823"/>
                  </a:lnTo>
                  <a:lnTo>
                    <a:pt x="2079990" y="181324"/>
                  </a:lnTo>
                  <a:lnTo>
                    <a:pt x="2114151" y="201844"/>
                  </a:lnTo>
                  <a:lnTo>
                    <a:pt x="2124583" y="202437"/>
                  </a:lnTo>
                  <a:lnTo>
                    <a:pt x="2136013" y="201888"/>
                  </a:lnTo>
                  <a:lnTo>
                    <a:pt x="2169414" y="183768"/>
                  </a:lnTo>
                  <a:lnTo>
                    <a:pt x="2169414" y="176784"/>
                  </a:lnTo>
                  <a:lnTo>
                    <a:pt x="2169414" y="172085"/>
                  </a:lnTo>
                  <a:lnTo>
                    <a:pt x="2144014" y="156717"/>
                  </a:lnTo>
                  <a:lnTo>
                    <a:pt x="2109559" y="148524"/>
                  </a:lnTo>
                  <a:lnTo>
                    <a:pt x="2061414" y="133232"/>
                  </a:lnTo>
                  <a:lnTo>
                    <a:pt x="2026713" y="103155"/>
                  </a:lnTo>
                  <a:lnTo>
                    <a:pt x="2019681" y="72770"/>
                  </a:lnTo>
                  <a:lnTo>
                    <a:pt x="2021205" y="57959"/>
                  </a:lnTo>
                  <a:lnTo>
                    <a:pt x="2044064" y="20954"/>
                  </a:lnTo>
                  <a:lnTo>
                    <a:pt x="2095571" y="1309"/>
                  </a:lnTo>
                  <a:lnTo>
                    <a:pt x="2119503" y="0"/>
                  </a:lnTo>
                  <a:close/>
                </a:path>
              </a:pathLst>
            </a:custGeom>
            <a:ln w="10668">
              <a:solidFill>
                <a:srgbClr val="F97B2A"/>
              </a:solidFill>
            </a:ln>
          </p:spPr>
          <p:txBody>
            <a:bodyPr wrap="square" lIns="0" tIns="0" rIns="0" bIns="0" rtlCol="0"/>
            <a:lstStyle/>
            <a:p>
              <a:endParaRPr/>
            </a:p>
          </p:txBody>
        </p:sp>
        <p:sp>
          <p:nvSpPr>
            <p:cNvPr id="23" name="object 23"/>
            <p:cNvSpPr/>
            <p:nvPr/>
          </p:nvSpPr>
          <p:spPr>
            <a:xfrm>
              <a:off x="5534659" y="547750"/>
              <a:ext cx="164337" cy="253111"/>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2456433" y="553084"/>
              <a:ext cx="3035300" cy="339090"/>
            </a:xfrm>
            <a:custGeom>
              <a:avLst/>
              <a:gdLst/>
              <a:ahLst/>
              <a:cxnLst/>
              <a:rect l="l" t="t" r="r" b="b"/>
              <a:pathLst>
                <a:path w="3035300" h="339090">
                  <a:moveTo>
                    <a:pt x="2922143" y="0"/>
                  </a:moveTo>
                  <a:lnTo>
                    <a:pt x="2969498" y="8747"/>
                  </a:lnTo>
                  <a:lnTo>
                    <a:pt x="3005709" y="34925"/>
                  </a:lnTo>
                  <a:lnTo>
                    <a:pt x="3028267" y="79168"/>
                  </a:lnTo>
                  <a:lnTo>
                    <a:pt x="3034919" y="141986"/>
                  </a:lnTo>
                  <a:lnTo>
                    <a:pt x="2877820" y="141986"/>
                  </a:lnTo>
                  <a:lnTo>
                    <a:pt x="2878984" y="155130"/>
                  </a:lnTo>
                  <a:lnTo>
                    <a:pt x="2900624" y="192180"/>
                  </a:lnTo>
                  <a:lnTo>
                    <a:pt x="2929128" y="200913"/>
                  </a:lnTo>
                  <a:lnTo>
                    <a:pt x="2936176" y="200413"/>
                  </a:lnTo>
                  <a:lnTo>
                    <a:pt x="2966144" y="175339"/>
                  </a:lnTo>
                  <a:lnTo>
                    <a:pt x="2969006" y="167004"/>
                  </a:lnTo>
                  <a:lnTo>
                    <a:pt x="3031617" y="177418"/>
                  </a:lnTo>
                  <a:lnTo>
                    <a:pt x="3005613" y="219817"/>
                  </a:lnTo>
                  <a:lnTo>
                    <a:pt x="2964243" y="243300"/>
                  </a:lnTo>
                  <a:lnTo>
                    <a:pt x="2928493" y="247776"/>
                  </a:lnTo>
                  <a:lnTo>
                    <a:pt x="2899558" y="245252"/>
                  </a:lnTo>
                  <a:lnTo>
                    <a:pt x="2853787" y="225059"/>
                  </a:lnTo>
                  <a:lnTo>
                    <a:pt x="2826664" y="190148"/>
                  </a:lnTo>
                  <a:lnTo>
                    <a:pt x="2814905" y="149330"/>
                  </a:lnTo>
                  <a:lnTo>
                    <a:pt x="2813431" y="125729"/>
                  </a:lnTo>
                  <a:lnTo>
                    <a:pt x="2815359" y="97819"/>
                  </a:lnTo>
                  <a:lnTo>
                    <a:pt x="2830790" y="51667"/>
                  </a:lnTo>
                  <a:lnTo>
                    <a:pt x="2860724" y="18805"/>
                  </a:lnTo>
                  <a:lnTo>
                    <a:pt x="2899638" y="2093"/>
                  </a:lnTo>
                  <a:lnTo>
                    <a:pt x="2922143" y="0"/>
                  </a:lnTo>
                  <a:close/>
                </a:path>
                <a:path w="3035300" h="339090">
                  <a:moveTo>
                    <a:pt x="1705229" y="0"/>
                  </a:moveTo>
                  <a:lnTo>
                    <a:pt x="1756092" y="5572"/>
                  </a:lnTo>
                  <a:lnTo>
                    <a:pt x="1791716" y="27872"/>
                  </a:lnTo>
                  <a:lnTo>
                    <a:pt x="1804527" y="72505"/>
                  </a:lnTo>
                  <a:lnTo>
                    <a:pt x="1805051" y="91312"/>
                  </a:lnTo>
                  <a:lnTo>
                    <a:pt x="1804289" y="164591"/>
                  </a:lnTo>
                  <a:lnTo>
                    <a:pt x="1804479" y="179189"/>
                  </a:lnTo>
                  <a:lnTo>
                    <a:pt x="1809174" y="218189"/>
                  </a:lnTo>
                  <a:lnTo>
                    <a:pt x="1818640" y="242442"/>
                  </a:lnTo>
                  <a:lnTo>
                    <a:pt x="1756537" y="242442"/>
                  </a:lnTo>
                  <a:lnTo>
                    <a:pt x="1754886" y="238251"/>
                  </a:lnTo>
                  <a:lnTo>
                    <a:pt x="1752854" y="232155"/>
                  </a:lnTo>
                  <a:lnTo>
                    <a:pt x="1750568" y="223900"/>
                  </a:lnTo>
                  <a:lnTo>
                    <a:pt x="1749552" y="220217"/>
                  </a:lnTo>
                  <a:lnTo>
                    <a:pt x="1748790" y="217677"/>
                  </a:lnTo>
                  <a:lnTo>
                    <a:pt x="1748282" y="216535"/>
                  </a:lnTo>
                  <a:lnTo>
                    <a:pt x="1740136" y="223867"/>
                  </a:lnTo>
                  <a:lnTo>
                    <a:pt x="1731692" y="230235"/>
                  </a:lnTo>
                  <a:lnTo>
                    <a:pt x="1694989" y="245856"/>
                  </a:lnTo>
                  <a:lnTo>
                    <a:pt x="1674876" y="247776"/>
                  </a:lnTo>
                  <a:lnTo>
                    <a:pt x="1657542" y="246538"/>
                  </a:lnTo>
                  <a:lnTo>
                    <a:pt x="1617091" y="227964"/>
                  </a:lnTo>
                  <a:lnTo>
                    <a:pt x="1597338" y="192228"/>
                  </a:lnTo>
                  <a:lnTo>
                    <a:pt x="1596008" y="177673"/>
                  </a:lnTo>
                  <a:lnTo>
                    <a:pt x="1596624" y="167933"/>
                  </a:lnTo>
                  <a:lnTo>
                    <a:pt x="1617170" y="127936"/>
                  </a:lnTo>
                  <a:lnTo>
                    <a:pt x="1653682" y="109902"/>
                  </a:lnTo>
                  <a:lnTo>
                    <a:pt x="1702734" y="99079"/>
                  </a:lnTo>
                  <a:lnTo>
                    <a:pt x="1719627" y="95154"/>
                  </a:lnTo>
                  <a:lnTo>
                    <a:pt x="1733163" y="91372"/>
                  </a:lnTo>
                  <a:lnTo>
                    <a:pt x="1743329" y="87756"/>
                  </a:lnTo>
                  <a:lnTo>
                    <a:pt x="1743329" y="81534"/>
                  </a:lnTo>
                  <a:lnTo>
                    <a:pt x="1721564" y="49926"/>
                  </a:lnTo>
                  <a:lnTo>
                    <a:pt x="1700783" y="48005"/>
                  </a:lnTo>
                  <a:lnTo>
                    <a:pt x="1692856" y="48412"/>
                  </a:lnTo>
                  <a:lnTo>
                    <a:pt x="1659508" y="77724"/>
                  </a:lnTo>
                  <a:lnTo>
                    <a:pt x="1602486" y="67437"/>
                  </a:lnTo>
                  <a:lnTo>
                    <a:pt x="1624667" y="25896"/>
                  </a:lnTo>
                  <a:lnTo>
                    <a:pt x="1664652" y="4111"/>
                  </a:lnTo>
                  <a:lnTo>
                    <a:pt x="1683512" y="1025"/>
                  </a:lnTo>
                  <a:lnTo>
                    <a:pt x="1705229" y="0"/>
                  </a:lnTo>
                  <a:close/>
                </a:path>
                <a:path w="3035300" h="339090">
                  <a:moveTo>
                    <a:pt x="1459230" y="0"/>
                  </a:moveTo>
                  <a:lnTo>
                    <a:pt x="1498076" y="4667"/>
                  </a:lnTo>
                  <a:lnTo>
                    <a:pt x="1539942" y="29217"/>
                  </a:lnTo>
                  <a:lnTo>
                    <a:pt x="1564767" y="75437"/>
                  </a:lnTo>
                  <a:lnTo>
                    <a:pt x="1502918" y="86613"/>
                  </a:lnTo>
                  <a:lnTo>
                    <a:pt x="1500893" y="77944"/>
                  </a:lnTo>
                  <a:lnTo>
                    <a:pt x="1497869" y="70405"/>
                  </a:lnTo>
                  <a:lnTo>
                    <a:pt x="1460119" y="49275"/>
                  </a:lnTo>
                  <a:lnTo>
                    <a:pt x="1448996" y="50297"/>
                  </a:lnTo>
                  <a:lnTo>
                    <a:pt x="1416559" y="74985"/>
                  </a:lnTo>
                  <a:lnTo>
                    <a:pt x="1408683" y="119634"/>
                  </a:lnTo>
                  <a:lnTo>
                    <a:pt x="1409584" y="139211"/>
                  </a:lnTo>
                  <a:lnTo>
                    <a:pt x="1422908" y="179324"/>
                  </a:lnTo>
                  <a:lnTo>
                    <a:pt x="1461008" y="196723"/>
                  </a:lnTo>
                  <a:lnTo>
                    <a:pt x="1469483" y="196082"/>
                  </a:lnTo>
                  <a:lnTo>
                    <a:pt x="1499949" y="172719"/>
                  </a:lnTo>
                  <a:lnTo>
                    <a:pt x="1506346" y="151637"/>
                  </a:lnTo>
                  <a:lnTo>
                    <a:pt x="1567942" y="162051"/>
                  </a:lnTo>
                  <a:lnTo>
                    <a:pt x="1553908" y="199310"/>
                  </a:lnTo>
                  <a:lnTo>
                    <a:pt x="1516326" y="235614"/>
                  </a:lnTo>
                  <a:lnTo>
                    <a:pt x="1458087" y="247776"/>
                  </a:lnTo>
                  <a:lnTo>
                    <a:pt x="1433395" y="245729"/>
                  </a:lnTo>
                  <a:lnTo>
                    <a:pt x="1391918" y="229346"/>
                  </a:lnTo>
                  <a:lnTo>
                    <a:pt x="1361634" y="197034"/>
                  </a:lnTo>
                  <a:lnTo>
                    <a:pt x="1346116" y="151556"/>
                  </a:lnTo>
                  <a:lnTo>
                    <a:pt x="1344168" y="124078"/>
                  </a:lnTo>
                  <a:lnTo>
                    <a:pt x="1346118" y="96363"/>
                  </a:lnTo>
                  <a:lnTo>
                    <a:pt x="1361688" y="50694"/>
                  </a:lnTo>
                  <a:lnTo>
                    <a:pt x="1392168" y="18430"/>
                  </a:lnTo>
                  <a:lnTo>
                    <a:pt x="1434129" y="2047"/>
                  </a:lnTo>
                  <a:lnTo>
                    <a:pt x="1459230" y="0"/>
                  </a:lnTo>
                  <a:close/>
                </a:path>
                <a:path w="3035300" h="339090">
                  <a:moveTo>
                    <a:pt x="1038606" y="0"/>
                  </a:moveTo>
                  <a:lnTo>
                    <a:pt x="1059634" y="2407"/>
                  </a:lnTo>
                  <a:lnTo>
                    <a:pt x="1078722" y="9636"/>
                  </a:lnTo>
                  <a:lnTo>
                    <a:pt x="1095881" y="21699"/>
                  </a:lnTo>
                  <a:lnTo>
                    <a:pt x="1111123" y="38607"/>
                  </a:lnTo>
                  <a:lnTo>
                    <a:pt x="1111123" y="5334"/>
                  </a:lnTo>
                  <a:lnTo>
                    <a:pt x="1169924" y="5334"/>
                  </a:lnTo>
                  <a:lnTo>
                    <a:pt x="1169924" y="218059"/>
                  </a:lnTo>
                  <a:lnTo>
                    <a:pt x="1166012" y="269101"/>
                  </a:lnTo>
                  <a:lnTo>
                    <a:pt x="1149437" y="306960"/>
                  </a:lnTo>
                  <a:lnTo>
                    <a:pt x="1110233" y="331977"/>
                  </a:lnTo>
                  <a:lnTo>
                    <a:pt x="1072640" y="338282"/>
                  </a:lnTo>
                  <a:lnTo>
                    <a:pt x="1057402" y="338709"/>
                  </a:lnTo>
                  <a:lnTo>
                    <a:pt x="1029420" y="337403"/>
                  </a:lnTo>
                  <a:lnTo>
                    <a:pt x="986696" y="327028"/>
                  </a:lnTo>
                  <a:lnTo>
                    <a:pt x="952960" y="294608"/>
                  </a:lnTo>
                  <a:lnTo>
                    <a:pt x="946657" y="265684"/>
                  </a:lnTo>
                  <a:lnTo>
                    <a:pt x="946657" y="263525"/>
                  </a:lnTo>
                  <a:lnTo>
                    <a:pt x="946785" y="260985"/>
                  </a:lnTo>
                  <a:lnTo>
                    <a:pt x="946912" y="258063"/>
                  </a:lnTo>
                  <a:lnTo>
                    <a:pt x="1018540" y="266826"/>
                  </a:lnTo>
                  <a:lnTo>
                    <a:pt x="1019682" y="275081"/>
                  </a:lnTo>
                  <a:lnTo>
                    <a:pt x="1022477" y="280797"/>
                  </a:lnTo>
                  <a:lnTo>
                    <a:pt x="1054862" y="290702"/>
                  </a:lnTo>
                  <a:lnTo>
                    <a:pt x="1066387" y="290230"/>
                  </a:lnTo>
                  <a:lnTo>
                    <a:pt x="1101470" y="274700"/>
                  </a:lnTo>
                  <a:lnTo>
                    <a:pt x="1107186" y="238632"/>
                  </a:lnTo>
                  <a:lnTo>
                    <a:pt x="1107186" y="204088"/>
                  </a:lnTo>
                  <a:lnTo>
                    <a:pt x="1092182" y="220851"/>
                  </a:lnTo>
                  <a:lnTo>
                    <a:pt x="1075356" y="232838"/>
                  </a:lnTo>
                  <a:lnTo>
                    <a:pt x="1056697" y="240039"/>
                  </a:lnTo>
                  <a:lnTo>
                    <a:pt x="1036193" y="242442"/>
                  </a:lnTo>
                  <a:lnTo>
                    <a:pt x="1013525" y="239918"/>
                  </a:lnTo>
                  <a:lnTo>
                    <a:pt x="975667" y="219725"/>
                  </a:lnTo>
                  <a:lnTo>
                    <a:pt x="950926" y="185098"/>
                  </a:lnTo>
                  <a:lnTo>
                    <a:pt x="940016" y="145371"/>
                  </a:lnTo>
                  <a:lnTo>
                    <a:pt x="938657" y="122554"/>
                  </a:lnTo>
                  <a:lnTo>
                    <a:pt x="940444" y="94503"/>
                  </a:lnTo>
                  <a:lnTo>
                    <a:pt x="954784" y="48974"/>
                  </a:lnTo>
                  <a:lnTo>
                    <a:pt x="982527" y="17734"/>
                  </a:lnTo>
                  <a:lnTo>
                    <a:pt x="1018151" y="1974"/>
                  </a:lnTo>
                  <a:lnTo>
                    <a:pt x="1038606" y="0"/>
                  </a:lnTo>
                  <a:close/>
                </a:path>
                <a:path w="3035300" h="339090">
                  <a:moveTo>
                    <a:pt x="781431" y="0"/>
                  </a:moveTo>
                  <a:lnTo>
                    <a:pt x="830357" y="8747"/>
                  </a:lnTo>
                  <a:lnTo>
                    <a:pt x="869569" y="34925"/>
                  </a:lnTo>
                  <a:lnTo>
                    <a:pt x="895350" y="74485"/>
                  </a:lnTo>
                  <a:lnTo>
                    <a:pt x="903986" y="123189"/>
                  </a:lnTo>
                  <a:lnTo>
                    <a:pt x="901817" y="148980"/>
                  </a:lnTo>
                  <a:lnTo>
                    <a:pt x="884429" y="193609"/>
                  </a:lnTo>
                  <a:lnTo>
                    <a:pt x="850731" y="227899"/>
                  </a:lnTo>
                  <a:lnTo>
                    <a:pt x="807055" y="245564"/>
                  </a:lnTo>
                  <a:lnTo>
                    <a:pt x="781812" y="247776"/>
                  </a:lnTo>
                  <a:lnTo>
                    <a:pt x="765714" y="246868"/>
                  </a:lnTo>
                  <a:lnTo>
                    <a:pt x="719709" y="233044"/>
                  </a:lnTo>
                  <a:lnTo>
                    <a:pt x="683222" y="203219"/>
                  </a:lnTo>
                  <a:lnTo>
                    <a:pt x="663130" y="158337"/>
                  </a:lnTo>
                  <a:lnTo>
                    <a:pt x="659257" y="120523"/>
                  </a:lnTo>
                  <a:lnTo>
                    <a:pt x="660229" y="105023"/>
                  </a:lnTo>
                  <a:lnTo>
                    <a:pt x="674624" y="60070"/>
                  </a:lnTo>
                  <a:lnTo>
                    <a:pt x="705002" y="23941"/>
                  </a:lnTo>
                  <a:lnTo>
                    <a:pt x="748204" y="3825"/>
                  </a:lnTo>
                  <a:lnTo>
                    <a:pt x="781431" y="0"/>
                  </a:lnTo>
                  <a:close/>
                </a:path>
                <a:path w="3035300" h="339090">
                  <a:moveTo>
                    <a:pt x="376047" y="0"/>
                  </a:moveTo>
                  <a:lnTo>
                    <a:pt x="424973" y="8747"/>
                  </a:lnTo>
                  <a:lnTo>
                    <a:pt x="464185" y="34925"/>
                  </a:lnTo>
                  <a:lnTo>
                    <a:pt x="489966" y="74485"/>
                  </a:lnTo>
                  <a:lnTo>
                    <a:pt x="498602" y="123189"/>
                  </a:lnTo>
                  <a:lnTo>
                    <a:pt x="496433" y="148980"/>
                  </a:lnTo>
                  <a:lnTo>
                    <a:pt x="479045" y="193609"/>
                  </a:lnTo>
                  <a:lnTo>
                    <a:pt x="445347" y="227899"/>
                  </a:lnTo>
                  <a:lnTo>
                    <a:pt x="401671" y="245564"/>
                  </a:lnTo>
                  <a:lnTo>
                    <a:pt x="376428" y="247776"/>
                  </a:lnTo>
                  <a:lnTo>
                    <a:pt x="360330" y="246868"/>
                  </a:lnTo>
                  <a:lnTo>
                    <a:pt x="314325" y="233044"/>
                  </a:lnTo>
                  <a:lnTo>
                    <a:pt x="277838" y="203219"/>
                  </a:lnTo>
                  <a:lnTo>
                    <a:pt x="257746" y="158337"/>
                  </a:lnTo>
                  <a:lnTo>
                    <a:pt x="253873" y="120523"/>
                  </a:lnTo>
                  <a:lnTo>
                    <a:pt x="254845" y="105023"/>
                  </a:lnTo>
                  <a:lnTo>
                    <a:pt x="269240" y="60070"/>
                  </a:lnTo>
                  <a:lnTo>
                    <a:pt x="299618" y="23941"/>
                  </a:lnTo>
                  <a:lnTo>
                    <a:pt x="342820" y="3825"/>
                  </a:lnTo>
                  <a:lnTo>
                    <a:pt x="376047" y="0"/>
                  </a:lnTo>
                  <a:close/>
                </a:path>
                <a:path w="3035300" h="339090">
                  <a:moveTo>
                    <a:pt x="115062" y="0"/>
                  </a:moveTo>
                  <a:lnTo>
                    <a:pt x="153908" y="4667"/>
                  </a:lnTo>
                  <a:lnTo>
                    <a:pt x="195774" y="29217"/>
                  </a:lnTo>
                  <a:lnTo>
                    <a:pt x="220599" y="75437"/>
                  </a:lnTo>
                  <a:lnTo>
                    <a:pt x="158750" y="86613"/>
                  </a:lnTo>
                  <a:lnTo>
                    <a:pt x="156725" y="77944"/>
                  </a:lnTo>
                  <a:lnTo>
                    <a:pt x="153701" y="70405"/>
                  </a:lnTo>
                  <a:lnTo>
                    <a:pt x="115951" y="49275"/>
                  </a:lnTo>
                  <a:lnTo>
                    <a:pt x="104828" y="50297"/>
                  </a:lnTo>
                  <a:lnTo>
                    <a:pt x="72391" y="74985"/>
                  </a:lnTo>
                  <a:lnTo>
                    <a:pt x="64516" y="119634"/>
                  </a:lnTo>
                  <a:lnTo>
                    <a:pt x="65416" y="139211"/>
                  </a:lnTo>
                  <a:lnTo>
                    <a:pt x="78740" y="179324"/>
                  </a:lnTo>
                  <a:lnTo>
                    <a:pt x="116840" y="196723"/>
                  </a:lnTo>
                  <a:lnTo>
                    <a:pt x="125315" y="196082"/>
                  </a:lnTo>
                  <a:lnTo>
                    <a:pt x="155781" y="172719"/>
                  </a:lnTo>
                  <a:lnTo>
                    <a:pt x="162179" y="151637"/>
                  </a:lnTo>
                  <a:lnTo>
                    <a:pt x="223774" y="162051"/>
                  </a:lnTo>
                  <a:lnTo>
                    <a:pt x="209740" y="199310"/>
                  </a:lnTo>
                  <a:lnTo>
                    <a:pt x="172158" y="235614"/>
                  </a:lnTo>
                  <a:lnTo>
                    <a:pt x="113918" y="247776"/>
                  </a:lnTo>
                  <a:lnTo>
                    <a:pt x="89227" y="245729"/>
                  </a:lnTo>
                  <a:lnTo>
                    <a:pt x="47750" y="229346"/>
                  </a:lnTo>
                  <a:lnTo>
                    <a:pt x="17466" y="197034"/>
                  </a:lnTo>
                  <a:lnTo>
                    <a:pt x="1948" y="151556"/>
                  </a:lnTo>
                  <a:lnTo>
                    <a:pt x="0" y="124078"/>
                  </a:lnTo>
                  <a:lnTo>
                    <a:pt x="1950" y="96363"/>
                  </a:lnTo>
                  <a:lnTo>
                    <a:pt x="17520" y="50694"/>
                  </a:lnTo>
                  <a:lnTo>
                    <a:pt x="48000" y="18430"/>
                  </a:lnTo>
                  <a:lnTo>
                    <a:pt x="89961" y="2047"/>
                  </a:lnTo>
                  <a:lnTo>
                    <a:pt x="115062" y="0"/>
                  </a:lnTo>
                  <a:close/>
                </a:path>
              </a:pathLst>
            </a:custGeom>
            <a:ln w="10668">
              <a:solidFill>
                <a:srgbClr val="F97B2A"/>
              </a:solidFill>
            </a:ln>
          </p:spPr>
          <p:txBody>
            <a:bodyPr wrap="square" lIns="0" tIns="0" rIns="0" bIns="0" rtlCol="0"/>
            <a:lstStyle/>
            <a:p>
              <a:endParaRPr/>
            </a:p>
          </p:txBody>
        </p:sp>
        <p:sp>
          <p:nvSpPr>
            <p:cNvPr id="25" name="object 25"/>
            <p:cNvSpPr/>
            <p:nvPr/>
          </p:nvSpPr>
          <p:spPr>
            <a:xfrm>
              <a:off x="4637404" y="518286"/>
              <a:ext cx="150749" cy="227457"/>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2165984" y="468248"/>
              <a:ext cx="4050029" cy="332740"/>
            </a:xfrm>
            <a:custGeom>
              <a:avLst/>
              <a:gdLst/>
              <a:ahLst/>
              <a:cxnLst/>
              <a:rect l="l" t="t" r="r" b="b"/>
              <a:pathLst>
                <a:path w="4050029" h="332740">
                  <a:moveTo>
                    <a:pt x="4001897" y="6476"/>
                  </a:moveTo>
                  <a:lnTo>
                    <a:pt x="4001897" y="90170"/>
                  </a:lnTo>
                  <a:lnTo>
                    <a:pt x="4044695" y="90170"/>
                  </a:lnTo>
                  <a:lnTo>
                    <a:pt x="4044695" y="140208"/>
                  </a:lnTo>
                  <a:lnTo>
                    <a:pt x="4001897" y="140208"/>
                  </a:lnTo>
                  <a:lnTo>
                    <a:pt x="4001897" y="235712"/>
                  </a:lnTo>
                  <a:lnTo>
                    <a:pt x="4005834" y="275463"/>
                  </a:lnTo>
                  <a:lnTo>
                    <a:pt x="4008754" y="277495"/>
                  </a:lnTo>
                  <a:lnTo>
                    <a:pt x="4011549" y="279526"/>
                  </a:lnTo>
                  <a:lnTo>
                    <a:pt x="4015104" y="280670"/>
                  </a:lnTo>
                  <a:lnTo>
                    <a:pt x="4019295" y="280670"/>
                  </a:lnTo>
                  <a:lnTo>
                    <a:pt x="4024155" y="280288"/>
                  </a:lnTo>
                  <a:lnTo>
                    <a:pt x="4029979" y="279145"/>
                  </a:lnTo>
                  <a:lnTo>
                    <a:pt x="4036780" y="277240"/>
                  </a:lnTo>
                  <a:lnTo>
                    <a:pt x="4044568" y="274574"/>
                  </a:lnTo>
                  <a:lnTo>
                    <a:pt x="4049903" y="323214"/>
                  </a:lnTo>
                  <a:lnTo>
                    <a:pt x="4038592" y="327362"/>
                  </a:lnTo>
                  <a:lnTo>
                    <a:pt x="4026566" y="330295"/>
                  </a:lnTo>
                  <a:lnTo>
                    <a:pt x="4013827" y="332037"/>
                  </a:lnTo>
                  <a:lnTo>
                    <a:pt x="4000373" y="332613"/>
                  </a:lnTo>
                  <a:lnTo>
                    <a:pt x="3992090" y="332255"/>
                  </a:lnTo>
                  <a:lnTo>
                    <a:pt x="3954017" y="318262"/>
                  </a:lnTo>
                  <a:lnTo>
                    <a:pt x="3940083" y="280876"/>
                  </a:lnTo>
                  <a:lnTo>
                    <a:pt x="3938904" y="243586"/>
                  </a:lnTo>
                  <a:lnTo>
                    <a:pt x="3938904" y="140208"/>
                  </a:lnTo>
                  <a:lnTo>
                    <a:pt x="3910076" y="140208"/>
                  </a:lnTo>
                  <a:lnTo>
                    <a:pt x="3910076" y="90170"/>
                  </a:lnTo>
                  <a:lnTo>
                    <a:pt x="3938904" y="90170"/>
                  </a:lnTo>
                  <a:lnTo>
                    <a:pt x="3938904" y="43052"/>
                  </a:lnTo>
                  <a:lnTo>
                    <a:pt x="4001897" y="6476"/>
                  </a:lnTo>
                  <a:close/>
                </a:path>
                <a:path w="4050029" h="332740">
                  <a:moveTo>
                    <a:pt x="3809491" y="0"/>
                  </a:moveTo>
                  <a:lnTo>
                    <a:pt x="3872229" y="0"/>
                  </a:lnTo>
                  <a:lnTo>
                    <a:pt x="3872229" y="58038"/>
                  </a:lnTo>
                  <a:lnTo>
                    <a:pt x="3809491" y="58038"/>
                  </a:lnTo>
                  <a:lnTo>
                    <a:pt x="3809491" y="0"/>
                  </a:lnTo>
                  <a:close/>
                </a:path>
                <a:path w="4050029" h="332740">
                  <a:moveTo>
                    <a:pt x="2741167" y="0"/>
                  </a:moveTo>
                  <a:lnTo>
                    <a:pt x="2803905" y="0"/>
                  </a:lnTo>
                  <a:lnTo>
                    <a:pt x="2803905" y="58038"/>
                  </a:lnTo>
                  <a:lnTo>
                    <a:pt x="2741167" y="58038"/>
                  </a:lnTo>
                  <a:lnTo>
                    <a:pt x="2741167" y="0"/>
                  </a:lnTo>
                  <a:close/>
                </a:path>
                <a:path w="4050029" h="332740">
                  <a:moveTo>
                    <a:pt x="2410714" y="0"/>
                  </a:moveTo>
                  <a:lnTo>
                    <a:pt x="2531491" y="0"/>
                  </a:lnTo>
                  <a:lnTo>
                    <a:pt x="2550735" y="382"/>
                  </a:lnTo>
                  <a:lnTo>
                    <a:pt x="2593848" y="6223"/>
                  </a:lnTo>
                  <a:lnTo>
                    <a:pt x="2632334" y="26421"/>
                  </a:lnTo>
                  <a:lnTo>
                    <a:pt x="2661221" y="60451"/>
                  </a:lnTo>
                  <a:lnTo>
                    <a:pt x="2679053" y="106029"/>
                  </a:lnTo>
                  <a:lnTo>
                    <a:pt x="2684474" y="144700"/>
                  </a:lnTo>
                  <a:lnTo>
                    <a:pt x="2685161" y="166750"/>
                  </a:lnTo>
                  <a:lnTo>
                    <a:pt x="2684520" y="186253"/>
                  </a:lnTo>
                  <a:lnTo>
                    <a:pt x="2675001" y="236474"/>
                  </a:lnTo>
                  <a:lnTo>
                    <a:pt x="2650712" y="282354"/>
                  </a:lnTo>
                  <a:lnTo>
                    <a:pt x="2619771" y="309149"/>
                  </a:lnTo>
                  <a:lnTo>
                    <a:pt x="2581713" y="323421"/>
                  </a:lnTo>
                  <a:lnTo>
                    <a:pt x="2535047" y="327278"/>
                  </a:lnTo>
                  <a:lnTo>
                    <a:pt x="2410714" y="327278"/>
                  </a:lnTo>
                  <a:lnTo>
                    <a:pt x="2410714" y="0"/>
                  </a:lnTo>
                  <a:close/>
                </a:path>
                <a:path w="4050029" h="332740">
                  <a:moveTo>
                    <a:pt x="2157476" y="0"/>
                  </a:moveTo>
                  <a:lnTo>
                    <a:pt x="2220214" y="0"/>
                  </a:lnTo>
                  <a:lnTo>
                    <a:pt x="2220214" y="327278"/>
                  </a:lnTo>
                  <a:lnTo>
                    <a:pt x="2157476" y="327278"/>
                  </a:lnTo>
                  <a:lnTo>
                    <a:pt x="2157476" y="0"/>
                  </a:lnTo>
                  <a:close/>
                </a:path>
                <a:path w="4050029" h="332740">
                  <a:moveTo>
                    <a:pt x="1521967" y="0"/>
                  </a:moveTo>
                  <a:lnTo>
                    <a:pt x="1584705" y="0"/>
                  </a:lnTo>
                  <a:lnTo>
                    <a:pt x="1584705" y="58038"/>
                  </a:lnTo>
                  <a:lnTo>
                    <a:pt x="1521967" y="58038"/>
                  </a:lnTo>
                  <a:lnTo>
                    <a:pt x="1521967" y="0"/>
                  </a:lnTo>
                  <a:close/>
                </a:path>
                <a:path w="4050029" h="332740">
                  <a:moveTo>
                    <a:pt x="837691" y="0"/>
                  </a:moveTo>
                  <a:lnTo>
                    <a:pt x="900429" y="0"/>
                  </a:lnTo>
                  <a:lnTo>
                    <a:pt x="900429" y="327278"/>
                  </a:lnTo>
                  <a:lnTo>
                    <a:pt x="837691" y="327278"/>
                  </a:lnTo>
                  <a:lnTo>
                    <a:pt x="837691" y="0"/>
                  </a:lnTo>
                  <a:close/>
                </a:path>
                <a:path w="4050029" h="332740">
                  <a:moveTo>
                    <a:pt x="0" y="0"/>
                  </a:moveTo>
                  <a:lnTo>
                    <a:pt x="242696" y="0"/>
                  </a:lnTo>
                  <a:lnTo>
                    <a:pt x="242696" y="55372"/>
                  </a:lnTo>
                  <a:lnTo>
                    <a:pt x="66039" y="55372"/>
                  </a:lnTo>
                  <a:lnTo>
                    <a:pt x="66039" y="127888"/>
                  </a:lnTo>
                  <a:lnTo>
                    <a:pt x="230377" y="127888"/>
                  </a:lnTo>
                  <a:lnTo>
                    <a:pt x="230377" y="183006"/>
                  </a:lnTo>
                  <a:lnTo>
                    <a:pt x="66039" y="183006"/>
                  </a:lnTo>
                  <a:lnTo>
                    <a:pt x="66039" y="272161"/>
                  </a:lnTo>
                  <a:lnTo>
                    <a:pt x="248919" y="272161"/>
                  </a:lnTo>
                  <a:lnTo>
                    <a:pt x="248919" y="327278"/>
                  </a:lnTo>
                  <a:lnTo>
                    <a:pt x="0" y="327278"/>
                  </a:lnTo>
                  <a:lnTo>
                    <a:pt x="0" y="0"/>
                  </a:lnTo>
                  <a:close/>
                </a:path>
              </a:pathLst>
            </a:custGeom>
            <a:ln w="10668">
              <a:solidFill>
                <a:srgbClr val="F97B2A"/>
              </a:solidFill>
            </a:ln>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iodiversity and Conservation class 12 Notes Biology"/>
          <p:cNvPicPr>
            <a:picLocks noChangeAspect="1" noChangeArrowheads="1"/>
          </p:cNvPicPr>
          <p:nvPr/>
        </p:nvPicPr>
        <p:blipFill>
          <a:blip r:embed="rId2"/>
          <a:srcRect/>
          <a:stretch>
            <a:fillRect/>
          </a:stretch>
        </p:blipFill>
        <p:spPr bwMode="auto">
          <a:xfrm>
            <a:off x="460375" y="381000"/>
            <a:ext cx="8226425" cy="6172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540" y="1252473"/>
            <a:ext cx="7382509" cy="5116830"/>
          </a:xfrm>
          <a:prstGeom prst="rect">
            <a:avLst/>
          </a:prstGeom>
        </p:spPr>
        <p:txBody>
          <a:bodyPr vert="horz" wrap="square" lIns="0" tIns="12065" rIns="0" bIns="0" rtlCol="0">
            <a:spAutoFit/>
          </a:bodyPr>
          <a:lstStyle/>
          <a:p>
            <a:pPr marL="285750" marR="5080" indent="-273685" algn="just">
              <a:lnSpc>
                <a:spcPct val="150100"/>
              </a:lnSpc>
              <a:spcBef>
                <a:spcPts val="95"/>
              </a:spcBef>
              <a:buClr>
                <a:srgbClr val="FD8537"/>
              </a:buClr>
              <a:buSzPct val="68750"/>
              <a:buFont typeface="Wingdings"/>
              <a:buChar char=""/>
              <a:tabLst>
                <a:tab pos="286385" algn="l"/>
              </a:tabLst>
            </a:pPr>
            <a:r>
              <a:rPr sz="2400" spc="-5" dirty="0">
                <a:latin typeface="Arial"/>
                <a:cs typeface="Arial"/>
              </a:rPr>
              <a:t>According </a:t>
            </a:r>
            <a:r>
              <a:rPr sz="2400" dirty="0">
                <a:latin typeface="Arial"/>
                <a:cs typeface="Arial"/>
              </a:rPr>
              <a:t>to the </a:t>
            </a:r>
            <a:r>
              <a:rPr sz="2400" spc="-5" dirty="0">
                <a:latin typeface="Arial"/>
                <a:cs typeface="Arial"/>
              </a:rPr>
              <a:t>IUCN (2004) </a:t>
            </a:r>
            <a:r>
              <a:rPr sz="2400" dirty="0">
                <a:latin typeface="Arial"/>
                <a:cs typeface="Arial"/>
              </a:rPr>
              <a:t>report, the </a:t>
            </a:r>
            <a:r>
              <a:rPr sz="2400" spc="-5" dirty="0">
                <a:latin typeface="Arial"/>
                <a:cs typeface="Arial"/>
              </a:rPr>
              <a:t>total  number of plant and animal species is more than </a:t>
            </a:r>
            <a:r>
              <a:rPr sz="2400" dirty="0">
                <a:latin typeface="Arial"/>
                <a:cs typeface="Arial"/>
              </a:rPr>
              <a:t>1.5  </a:t>
            </a:r>
            <a:r>
              <a:rPr sz="2400" spc="-5" dirty="0">
                <a:latin typeface="Arial"/>
                <a:cs typeface="Arial"/>
              </a:rPr>
              <a:t>million.</a:t>
            </a:r>
            <a:endParaRPr sz="2400">
              <a:latin typeface="Arial"/>
              <a:cs typeface="Arial"/>
            </a:endParaRPr>
          </a:p>
          <a:p>
            <a:pPr marL="285750" marR="991235" indent="-273685" algn="just">
              <a:lnSpc>
                <a:spcPct val="150100"/>
              </a:lnSpc>
              <a:spcBef>
                <a:spcPts val="600"/>
              </a:spcBef>
              <a:buClr>
                <a:srgbClr val="FD8537"/>
              </a:buClr>
              <a:buSzPct val="68750"/>
              <a:buFont typeface="Wingdings"/>
              <a:buChar char=""/>
              <a:tabLst>
                <a:tab pos="286385" algn="l"/>
              </a:tabLst>
            </a:pPr>
            <a:r>
              <a:rPr sz="2400" spc="-5" dirty="0">
                <a:latin typeface="Arial"/>
                <a:cs typeface="Arial"/>
              </a:rPr>
              <a:t>Robert May estimated that the global species  diversity </a:t>
            </a:r>
            <a:r>
              <a:rPr sz="2400" dirty="0">
                <a:latin typeface="Arial"/>
                <a:cs typeface="Arial"/>
              </a:rPr>
              <a:t>is at </a:t>
            </a:r>
            <a:r>
              <a:rPr sz="2400" spc="-5" dirty="0">
                <a:latin typeface="Arial"/>
                <a:cs typeface="Arial"/>
              </a:rPr>
              <a:t>about </a:t>
            </a:r>
            <a:r>
              <a:rPr sz="2400" dirty="0">
                <a:latin typeface="Arial"/>
                <a:cs typeface="Arial"/>
              </a:rPr>
              <a:t>7</a:t>
            </a:r>
            <a:r>
              <a:rPr sz="2400" spc="-15" dirty="0">
                <a:latin typeface="Arial"/>
                <a:cs typeface="Arial"/>
              </a:rPr>
              <a:t> </a:t>
            </a:r>
            <a:r>
              <a:rPr sz="2400" spc="-5" dirty="0">
                <a:latin typeface="Arial"/>
                <a:cs typeface="Arial"/>
              </a:rPr>
              <a:t>million.</a:t>
            </a:r>
            <a:endParaRPr sz="2400">
              <a:latin typeface="Arial"/>
              <a:cs typeface="Arial"/>
            </a:endParaRPr>
          </a:p>
          <a:p>
            <a:pPr marL="285750" marR="466090" indent="-273685" algn="just">
              <a:lnSpc>
                <a:spcPct val="150000"/>
              </a:lnSpc>
              <a:spcBef>
                <a:spcPts val="600"/>
              </a:spcBef>
              <a:buClr>
                <a:srgbClr val="FD8537"/>
              </a:buClr>
              <a:buSzPct val="68750"/>
              <a:buFont typeface="Wingdings"/>
              <a:buChar char=""/>
              <a:tabLst>
                <a:tab pos="286385" algn="l"/>
              </a:tabLst>
            </a:pPr>
            <a:r>
              <a:rPr sz="2400" spc="-5" dirty="0">
                <a:latin typeface="Arial"/>
                <a:cs typeface="Arial"/>
              </a:rPr>
              <a:t>More than 70 per </a:t>
            </a:r>
            <a:r>
              <a:rPr sz="2400" dirty="0">
                <a:latin typeface="Arial"/>
                <a:cs typeface="Arial"/>
              </a:rPr>
              <a:t>cent of </a:t>
            </a:r>
            <a:r>
              <a:rPr sz="2400" spc="-5" dirty="0">
                <a:latin typeface="Arial"/>
                <a:cs typeface="Arial"/>
              </a:rPr>
              <a:t>all </a:t>
            </a:r>
            <a:r>
              <a:rPr sz="2400" dirty="0">
                <a:latin typeface="Arial"/>
                <a:cs typeface="Arial"/>
              </a:rPr>
              <a:t>the </a:t>
            </a:r>
            <a:r>
              <a:rPr sz="2400" spc="-5" dirty="0">
                <a:latin typeface="Arial"/>
                <a:cs typeface="Arial"/>
              </a:rPr>
              <a:t>species recorded  are animals and plants including algae, fungi,  </a:t>
            </a:r>
            <a:r>
              <a:rPr sz="2400" dirty="0">
                <a:latin typeface="Arial"/>
                <a:cs typeface="Arial"/>
              </a:rPr>
              <a:t>bryophytes, </a:t>
            </a:r>
            <a:r>
              <a:rPr sz="2400" spc="-5" dirty="0">
                <a:latin typeface="Arial"/>
                <a:cs typeface="Arial"/>
              </a:rPr>
              <a:t>gymnosperms and angiosperms  comprise about 22 per </a:t>
            </a:r>
            <a:r>
              <a:rPr sz="2400" dirty="0">
                <a:latin typeface="Arial"/>
                <a:cs typeface="Arial"/>
              </a:rPr>
              <a:t>cent of the</a:t>
            </a:r>
            <a:r>
              <a:rPr sz="2400" spc="-5" dirty="0">
                <a:latin typeface="Arial"/>
                <a:cs typeface="Arial"/>
              </a:rPr>
              <a:t> </a:t>
            </a:r>
            <a:r>
              <a:rPr sz="2400" dirty="0">
                <a:latin typeface="Arial"/>
                <a:cs typeface="Arial"/>
              </a:rPr>
              <a:t>total.</a:t>
            </a:r>
            <a:endParaRPr sz="2400">
              <a:latin typeface="Arial"/>
              <a:cs typeface="Arial"/>
            </a:endParaRPr>
          </a:p>
        </p:txBody>
      </p:sp>
      <p:grpSp>
        <p:nvGrpSpPr>
          <p:cNvPr id="3" name="object 3"/>
          <p:cNvGrpSpPr/>
          <p:nvPr/>
        </p:nvGrpSpPr>
        <p:grpSpPr>
          <a:xfrm>
            <a:off x="1816100" y="428625"/>
            <a:ext cx="5664200" cy="702310"/>
            <a:chOff x="1816100" y="428625"/>
            <a:chExt cx="5664200" cy="702310"/>
          </a:xfrm>
        </p:grpSpPr>
        <p:sp>
          <p:nvSpPr>
            <p:cNvPr id="4" name="object 4"/>
            <p:cNvSpPr/>
            <p:nvPr/>
          </p:nvSpPr>
          <p:spPr>
            <a:xfrm>
              <a:off x="1828800" y="533463"/>
              <a:ext cx="5638800" cy="584835"/>
            </a:xfrm>
            <a:custGeom>
              <a:avLst/>
              <a:gdLst/>
              <a:ahLst/>
              <a:cxnLst/>
              <a:rect l="l" t="t" r="r" b="b"/>
              <a:pathLst>
                <a:path w="5638800" h="584835">
                  <a:moveTo>
                    <a:pt x="0" y="584771"/>
                  </a:moveTo>
                  <a:lnTo>
                    <a:pt x="5638800" y="584771"/>
                  </a:lnTo>
                  <a:lnTo>
                    <a:pt x="5638800" y="0"/>
                  </a:lnTo>
                  <a:lnTo>
                    <a:pt x="0" y="0"/>
                  </a:lnTo>
                  <a:lnTo>
                    <a:pt x="0" y="584771"/>
                  </a:lnTo>
                  <a:close/>
                </a:path>
              </a:pathLst>
            </a:custGeom>
            <a:ln w="25399">
              <a:solidFill>
                <a:srgbClr val="777B84"/>
              </a:solidFill>
            </a:ln>
          </p:spPr>
          <p:txBody>
            <a:bodyPr wrap="square" lIns="0" tIns="0" rIns="0" bIns="0" rtlCol="0"/>
            <a:lstStyle/>
            <a:p>
              <a:endParaRPr/>
            </a:p>
          </p:txBody>
        </p:sp>
        <p:sp>
          <p:nvSpPr>
            <p:cNvPr id="5" name="object 5"/>
            <p:cNvSpPr/>
            <p:nvPr/>
          </p:nvSpPr>
          <p:spPr>
            <a:xfrm>
              <a:off x="2009775" y="428625"/>
              <a:ext cx="5267325" cy="657225"/>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73453"/>
            <a:ext cx="8058150" cy="3759835"/>
          </a:xfrm>
          <a:prstGeom prst="rect">
            <a:avLst/>
          </a:prstGeom>
        </p:spPr>
        <p:txBody>
          <a:bodyPr vert="horz" wrap="square" lIns="0" tIns="12700" rIns="0" bIns="0" rtlCol="0">
            <a:spAutoFit/>
          </a:bodyPr>
          <a:lstStyle/>
          <a:p>
            <a:pPr marL="285115" marR="60960" indent="-273050" algn="just">
              <a:lnSpc>
                <a:spcPct val="100000"/>
              </a:lnSpc>
              <a:spcBef>
                <a:spcPts val="100"/>
              </a:spcBef>
              <a:buClr>
                <a:srgbClr val="FD8537"/>
              </a:buClr>
              <a:buSzPct val="68750"/>
              <a:buFont typeface="Wingdings"/>
              <a:buChar char=""/>
              <a:tabLst>
                <a:tab pos="285750" algn="l"/>
              </a:tabLst>
            </a:pPr>
            <a:r>
              <a:rPr sz="2400" spc="-5" dirty="0">
                <a:latin typeface="Arial"/>
                <a:cs typeface="Arial"/>
              </a:rPr>
              <a:t>Among animals, insects are making up more than 70 per  cent of the </a:t>
            </a:r>
            <a:r>
              <a:rPr sz="2400" dirty="0">
                <a:latin typeface="Arial"/>
                <a:cs typeface="Arial"/>
              </a:rPr>
              <a:t>total. Out of </a:t>
            </a:r>
            <a:r>
              <a:rPr sz="2400" spc="-5" dirty="0">
                <a:latin typeface="Arial"/>
                <a:cs typeface="Arial"/>
              </a:rPr>
              <a:t>every 10 animals on </a:t>
            </a:r>
            <a:r>
              <a:rPr sz="2400" dirty="0">
                <a:latin typeface="Arial"/>
                <a:cs typeface="Arial"/>
              </a:rPr>
              <a:t>this </a:t>
            </a:r>
            <a:r>
              <a:rPr sz="2400" spc="-5" dirty="0">
                <a:latin typeface="Arial"/>
                <a:cs typeface="Arial"/>
              </a:rPr>
              <a:t>planet, 7  </a:t>
            </a:r>
            <a:r>
              <a:rPr sz="2400" dirty="0">
                <a:latin typeface="Arial"/>
                <a:cs typeface="Arial"/>
              </a:rPr>
              <a:t>are</a:t>
            </a:r>
            <a:r>
              <a:rPr sz="2400" spc="-20" dirty="0">
                <a:latin typeface="Arial"/>
                <a:cs typeface="Arial"/>
              </a:rPr>
              <a:t> </a:t>
            </a:r>
            <a:r>
              <a:rPr sz="2400" spc="-5" dirty="0">
                <a:latin typeface="Arial"/>
                <a:cs typeface="Arial"/>
              </a:rPr>
              <a:t>insects.</a:t>
            </a:r>
            <a:endParaRPr sz="2400">
              <a:latin typeface="Arial"/>
              <a:cs typeface="Arial"/>
            </a:endParaRPr>
          </a:p>
          <a:p>
            <a:pPr marL="285115" marR="5080" indent="-273050" algn="just">
              <a:lnSpc>
                <a:spcPct val="100000"/>
              </a:lnSpc>
              <a:spcBef>
                <a:spcPts val="600"/>
              </a:spcBef>
              <a:buClr>
                <a:srgbClr val="FD8537"/>
              </a:buClr>
              <a:buSzPct val="68750"/>
              <a:buFont typeface="Wingdings"/>
              <a:buChar char=""/>
              <a:tabLst>
                <a:tab pos="285750" algn="l"/>
              </a:tabLst>
            </a:pPr>
            <a:r>
              <a:rPr sz="2400" dirty="0">
                <a:latin typeface="Arial"/>
                <a:cs typeface="Arial"/>
              </a:rPr>
              <a:t>The </a:t>
            </a:r>
            <a:r>
              <a:rPr sz="2400" spc="-5" dirty="0">
                <a:latin typeface="Arial"/>
                <a:cs typeface="Arial"/>
              </a:rPr>
              <a:t>number </a:t>
            </a:r>
            <a:r>
              <a:rPr sz="2400" dirty="0">
                <a:latin typeface="Arial"/>
                <a:cs typeface="Arial"/>
              </a:rPr>
              <a:t>of </a:t>
            </a:r>
            <a:r>
              <a:rPr sz="2400" spc="-5" dirty="0">
                <a:latin typeface="Arial"/>
                <a:cs typeface="Arial"/>
              </a:rPr>
              <a:t>fungi species in </a:t>
            </a:r>
            <a:r>
              <a:rPr sz="2400" dirty="0">
                <a:latin typeface="Arial"/>
                <a:cs typeface="Arial"/>
              </a:rPr>
              <a:t>the </a:t>
            </a:r>
            <a:r>
              <a:rPr sz="2400" spc="-5" dirty="0">
                <a:latin typeface="Arial"/>
                <a:cs typeface="Arial"/>
              </a:rPr>
              <a:t>world is more than </a:t>
            </a:r>
            <a:r>
              <a:rPr sz="2400" dirty="0">
                <a:latin typeface="Arial"/>
                <a:cs typeface="Arial"/>
              </a:rPr>
              <a:t>the  </a:t>
            </a:r>
            <a:r>
              <a:rPr sz="2400" spc="-5" dirty="0">
                <a:latin typeface="Arial"/>
                <a:cs typeface="Arial"/>
              </a:rPr>
              <a:t>combined total </a:t>
            </a:r>
            <a:r>
              <a:rPr sz="2400" dirty="0">
                <a:latin typeface="Arial"/>
                <a:cs typeface="Arial"/>
              </a:rPr>
              <a:t>of the </a:t>
            </a:r>
            <a:r>
              <a:rPr sz="2400" spc="-5" dirty="0">
                <a:latin typeface="Arial"/>
                <a:cs typeface="Arial"/>
              </a:rPr>
              <a:t>species </a:t>
            </a:r>
            <a:r>
              <a:rPr sz="2400" dirty="0">
                <a:latin typeface="Arial"/>
                <a:cs typeface="Arial"/>
              </a:rPr>
              <a:t>of </a:t>
            </a:r>
            <a:r>
              <a:rPr sz="2400" spc="-5" dirty="0">
                <a:latin typeface="Arial"/>
                <a:cs typeface="Arial"/>
              </a:rPr>
              <a:t>fishes, amphibians,  reptiles and</a:t>
            </a:r>
            <a:r>
              <a:rPr sz="2400" spc="10" dirty="0">
                <a:latin typeface="Arial"/>
                <a:cs typeface="Arial"/>
              </a:rPr>
              <a:t> </a:t>
            </a:r>
            <a:r>
              <a:rPr sz="2400" dirty="0">
                <a:latin typeface="Arial"/>
                <a:cs typeface="Arial"/>
              </a:rPr>
              <a:t>mammals.</a:t>
            </a:r>
            <a:endParaRPr sz="2400">
              <a:latin typeface="Arial"/>
              <a:cs typeface="Arial"/>
            </a:endParaRPr>
          </a:p>
          <a:p>
            <a:pPr marL="285115" indent="-273050" algn="just">
              <a:lnSpc>
                <a:spcPct val="100000"/>
              </a:lnSpc>
              <a:spcBef>
                <a:spcPts val="5"/>
              </a:spcBef>
              <a:buClr>
                <a:srgbClr val="FD8537"/>
              </a:buClr>
              <a:buSzPct val="68750"/>
              <a:buChar char=""/>
              <a:tabLst>
                <a:tab pos="285750" algn="l"/>
              </a:tabLst>
            </a:pPr>
            <a:r>
              <a:rPr sz="2400" spc="-5" dirty="0">
                <a:latin typeface="Arial"/>
                <a:cs typeface="Arial"/>
              </a:rPr>
              <a:t>India has only 2.4 per cent of </a:t>
            </a:r>
            <a:r>
              <a:rPr sz="2400" dirty="0">
                <a:latin typeface="Arial"/>
                <a:cs typeface="Arial"/>
              </a:rPr>
              <a:t>the </a:t>
            </a:r>
            <a:r>
              <a:rPr sz="2400" spc="-10" dirty="0">
                <a:latin typeface="Arial"/>
                <a:cs typeface="Arial"/>
              </a:rPr>
              <a:t>world’s </a:t>
            </a:r>
            <a:r>
              <a:rPr sz="2400" spc="-5" dirty="0">
                <a:latin typeface="Arial"/>
                <a:cs typeface="Arial"/>
              </a:rPr>
              <a:t>land area,</a:t>
            </a:r>
            <a:r>
              <a:rPr sz="2400" spc="55" dirty="0">
                <a:latin typeface="Arial"/>
                <a:cs typeface="Arial"/>
              </a:rPr>
              <a:t> </a:t>
            </a:r>
            <a:r>
              <a:rPr sz="2400" spc="-5" dirty="0">
                <a:latin typeface="Arial"/>
                <a:cs typeface="Arial"/>
              </a:rPr>
              <a:t>but</a:t>
            </a:r>
            <a:endParaRPr sz="2400">
              <a:latin typeface="Arial"/>
              <a:cs typeface="Arial"/>
            </a:endParaRPr>
          </a:p>
          <a:p>
            <a:pPr marL="285115" algn="just">
              <a:lnSpc>
                <a:spcPct val="100000"/>
              </a:lnSpc>
            </a:pPr>
            <a:r>
              <a:rPr sz="2400" spc="-5" dirty="0">
                <a:latin typeface="Arial"/>
                <a:cs typeface="Arial"/>
              </a:rPr>
              <a:t>shares </a:t>
            </a:r>
            <a:r>
              <a:rPr sz="2400" dirty="0">
                <a:latin typeface="Arial"/>
                <a:cs typeface="Arial"/>
              </a:rPr>
              <a:t>8.1 </a:t>
            </a:r>
            <a:r>
              <a:rPr sz="2400" spc="-5" dirty="0">
                <a:latin typeface="Arial"/>
                <a:cs typeface="Arial"/>
              </a:rPr>
              <a:t>per </a:t>
            </a:r>
            <a:r>
              <a:rPr sz="2400" dirty="0">
                <a:latin typeface="Arial"/>
                <a:cs typeface="Arial"/>
              </a:rPr>
              <a:t>cent of the </a:t>
            </a:r>
            <a:r>
              <a:rPr sz="2400" spc="-5" dirty="0">
                <a:latin typeface="Arial"/>
                <a:cs typeface="Arial"/>
              </a:rPr>
              <a:t>global species diversity</a:t>
            </a:r>
            <a:r>
              <a:rPr sz="2400" spc="55" dirty="0">
                <a:latin typeface="Arial"/>
                <a:cs typeface="Arial"/>
              </a:rPr>
              <a:t> </a:t>
            </a:r>
            <a:r>
              <a:rPr sz="2400" dirty="0">
                <a:latin typeface="Arial"/>
                <a:cs typeface="Arial"/>
              </a:rPr>
              <a:t>.</a:t>
            </a:r>
            <a:endParaRPr sz="2400">
              <a:latin typeface="Arial"/>
              <a:cs typeface="Arial"/>
            </a:endParaRPr>
          </a:p>
          <a:p>
            <a:pPr marL="285115" marR="716915" indent="-273050" algn="just">
              <a:lnSpc>
                <a:spcPct val="100000"/>
              </a:lnSpc>
              <a:buClr>
                <a:srgbClr val="FD8537"/>
              </a:buClr>
              <a:buSzPct val="68750"/>
              <a:buChar char=""/>
              <a:tabLst>
                <a:tab pos="285750" algn="l"/>
              </a:tabLst>
            </a:pPr>
            <a:r>
              <a:rPr sz="2400" spc="-5" dirty="0">
                <a:latin typeface="Arial"/>
                <a:cs typeface="Arial"/>
              </a:rPr>
              <a:t>India is one </a:t>
            </a:r>
            <a:r>
              <a:rPr sz="2400" dirty="0">
                <a:latin typeface="Arial"/>
                <a:cs typeface="Arial"/>
              </a:rPr>
              <a:t>of the </a:t>
            </a:r>
            <a:r>
              <a:rPr sz="2400" spc="-5" dirty="0">
                <a:latin typeface="Arial"/>
                <a:cs typeface="Arial"/>
              </a:rPr>
              <a:t>12 mega diversity countries </a:t>
            </a:r>
            <a:r>
              <a:rPr sz="2400" dirty="0">
                <a:latin typeface="Arial"/>
                <a:cs typeface="Arial"/>
              </a:rPr>
              <a:t>of </a:t>
            </a:r>
            <a:r>
              <a:rPr sz="2400" spc="-170" dirty="0">
                <a:latin typeface="Arial"/>
                <a:cs typeface="Arial"/>
              </a:rPr>
              <a:t>the  </a:t>
            </a:r>
            <a:r>
              <a:rPr sz="2400" spc="-5" dirty="0">
                <a:latin typeface="Arial"/>
                <a:cs typeface="Arial"/>
              </a:rPr>
              <a:t>world.</a:t>
            </a:r>
            <a:endParaRPr sz="2400">
              <a:latin typeface="Arial"/>
              <a:cs typeface="Arial"/>
            </a:endParaRPr>
          </a:p>
        </p:txBody>
      </p:sp>
      <p:grpSp>
        <p:nvGrpSpPr>
          <p:cNvPr id="3" name="object 3"/>
          <p:cNvGrpSpPr/>
          <p:nvPr/>
        </p:nvGrpSpPr>
        <p:grpSpPr>
          <a:xfrm>
            <a:off x="1816100" y="428625"/>
            <a:ext cx="5664200" cy="702310"/>
            <a:chOff x="1816100" y="428625"/>
            <a:chExt cx="5664200" cy="702310"/>
          </a:xfrm>
        </p:grpSpPr>
        <p:sp>
          <p:nvSpPr>
            <p:cNvPr id="4" name="object 4"/>
            <p:cNvSpPr/>
            <p:nvPr/>
          </p:nvSpPr>
          <p:spPr>
            <a:xfrm>
              <a:off x="1828800" y="533463"/>
              <a:ext cx="5638800" cy="584835"/>
            </a:xfrm>
            <a:custGeom>
              <a:avLst/>
              <a:gdLst/>
              <a:ahLst/>
              <a:cxnLst/>
              <a:rect l="l" t="t" r="r" b="b"/>
              <a:pathLst>
                <a:path w="5638800" h="584835">
                  <a:moveTo>
                    <a:pt x="0" y="584771"/>
                  </a:moveTo>
                  <a:lnTo>
                    <a:pt x="5638800" y="584771"/>
                  </a:lnTo>
                  <a:lnTo>
                    <a:pt x="5638800" y="0"/>
                  </a:lnTo>
                  <a:lnTo>
                    <a:pt x="0" y="0"/>
                  </a:lnTo>
                  <a:lnTo>
                    <a:pt x="0" y="584771"/>
                  </a:lnTo>
                  <a:close/>
                </a:path>
              </a:pathLst>
            </a:custGeom>
            <a:ln w="25399">
              <a:solidFill>
                <a:srgbClr val="777B84"/>
              </a:solidFill>
            </a:ln>
          </p:spPr>
          <p:txBody>
            <a:bodyPr wrap="square" lIns="0" tIns="0" rIns="0" bIns="0" rtlCol="0"/>
            <a:lstStyle/>
            <a:p>
              <a:endParaRPr/>
            </a:p>
          </p:txBody>
        </p:sp>
        <p:sp>
          <p:nvSpPr>
            <p:cNvPr id="5" name="object 5"/>
            <p:cNvSpPr/>
            <p:nvPr/>
          </p:nvSpPr>
          <p:spPr>
            <a:xfrm>
              <a:off x="2009775" y="428625"/>
              <a:ext cx="5267325" cy="657225"/>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57400" y="76200"/>
            <a:ext cx="5729351" cy="5638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5741619"/>
            <a:ext cx="8276590"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Representing global biodiversity: proportionate number </a:t>
            </a:r>
            <a:r>
              <a:rPr sz="2400" dirty="0">
                <a:latin typeface="Arial"/>
                <a:cs typeface="Arial"/>
              </a:rPr>
              <a:t>of  </a:t>
            </a:r>
            <a:r>
              <a:rPr sz="2400" spc="-5" dirty="0">
                <a:latin typeface="Arial"/>
                <a:cs typeface="Arial"/>
              </a:rPr>
              <a:t>species </a:t>
            </a:r>
            <a:r>
              <a:rPr sz="2400" dirty="0">
                <a:latin typeface="Arial"/>
                <a:cs typeface="Arial"/>
              </a:rPr>
              <a:t>of </a:t>
            </a:r>
            <a:r>
              <a:rPr sz="2400" spc="-5" dirty="0">
                <a:latin typeface="Arial"/>
                <a:cs typeface="Arial"/>
              </a:rPr>
              <a:t>major taxa </a:t>
            </a:r>
            <a:r>
              <a:rPr sz="2400" dirty="0">
                <a:latin typeface="Arial"/>
                <a:cs typeface="Arial"/>
              </a:rPr>
              <a:t>of </a:t>
            </a:r>
            <a:r>
              <a:rPr sz="2400" spc="-5" dirty="0">
                <a:latin typeface="Arial"/>
                <a:cs typeface="Arial"/>
              </a:rPr>
              <a:t>plants, invertebrates and</a:t>
            </a:r>
            <a:r>
              <a:rPr sz="2400" spc="140" dirty="0">
                <a:latin typeface="Arial"/>
                <a:cs typeface="Arial"/>
              </a:rPr>
              <a:t> </a:t>
            </a:r>
            <a:r>
              <a:rPr sz="2400" spc="-5" dirty="0">
                <a:latin typeface="Arial"/>
                <a:cs typeface="Arial"/>
              </a:rPr>
              <a:t>vertebrates</a:t>
            </a:r>
            <a:endParaRPr sz="24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625853"/>
            <a:ext cx="5822315" cy="2083435"/>
          </a:xfrm>
          <a:prstGeom prst="rect">
            <a:avLst/>
          </a:prstGeom>
        </p:spPr>
        <p:txBody>
          <a:bodyPr vert="horz" wrap="square" lIns="0" tIns="12700" rIns="0" bIns="0" rtlCol="0">
            <a:spAutoFit/>
          </a:bodyPr>
          <a:lstStyle/>
          <a:p>
            <a:pPr marL="285115" marR="5080" indent="-273050">
              <a:lnSpc>
                <a:spcPct val="100000"/>
              </a:lnSpc>
              <a:spcBef>
                <a:spcPts val="100"/>
              </a:spcBef>
              <a:buClr>
                <a:srgbClr val="FD8537"/>
              </a:buClr>
              <a:buSzPct val="68750"/>
              <a:buFont typeface="Wingdings"/>
              <a:buChar char=""/>
              <a:tabLst>
                <a:tab pos="285750" algn="l"/>
              </a:tabLst>
            </a:pPr>
            <a:r>
              <a:rPr sz="2400" spc="-5" dirty="0">
                <a:solidFill>
                  <a:srgbClr val="5A160A"/>
                </a:solidFill>
                <a:latin typeface="Arial"/>
                <a:cs typeface="Arial"/>
              </a:rPr>
              <a:t>Biodiversity is </a:t>
            </a:r>
            <a:r>
              <a:rPr sz="2400" dirty="0">
                <a:solidFill>
                  <a:srgbClr val="5A160A"/>
                </a:solidFill>
                <a:latin typeface="Arial"/>
                <a:cs typeface="Arial"/>
              </a:rPr>
              <a:t>not </a:t>
            </a:r>
            <a:r>
              <a:rPr sz="2400" spc="-5" dirty="0">
                <a:solidFill>
                  <a:srgbClr val="5A160A"/>
                </a:solidFill>
                <a:latin typeface="Arial"/>
                <a:cs typeface="Arial"/>
              </a:rPr>
              <a:t>uniform throughout </a:t>
            </a:r>
            <a:r>
              <a:rPr sz="2400" dirty="0">
                <a:solidFill>
                  <a:srgbClr val="5A160A"/>
                </a:solidFill>
                <a:latin typeface="Arial"/>
                <a:cs typeface="Arial"/>
              </a:rPr>
              <a:t>the  </a:t>
            </a:r>
            <a:r>
              <a:rPr sz="2400" spc="-5" dirty="0">
                <a:solidFill>
                  <a:srgbClr val="5A160A"/>
                </a:solidFill>
                <a:latin typeface="Arial"/>
                <a:cs typeface="Arial"/>
              </a:rPr>
              <a:t>world but shows uneven</a:t>
            </a:r>
            <a:r>
              <a:rPr sz="2400" spc="40" dirty="0">
                <a:solidFill>
                  <a:srgbClr val="5A160A"/>
                </a:solidFill>
                <a:latin typeface="Arial"/>
                <a:cs typeface="Arial"/>
              </a:rPr>
              <a:t> </a:t>
            </a:r>
            <a:r>
              <a:rPr sz="2400" spc="-5" dirty="0">
                <a:solidFill>
                  <a:srgbClr val="5A160A"/>
                </a:solidFill>
                <a:latin typeface="Arial"/>
                <a:cs typeface="Arial"/>
              </a:rPr>
              <a:t>distribution.</a:t>
            </a:r>
            <a:endParaRPr sz="2400">
              <a:latin typeface="Arial"/>
              <a:cs typeface="Arial"/>
            </a:endParaRPr>
          </a:p>
          <a:p>
            <a:pPr marL="285115" indent="-273050">
              <a:lnSpc>
                <a:spcPct val="100000"/>
              </a:lnSpc>
              <a:spcBef>
                <a:spcPts val="600"/>
              </a:spcBef>
              <a:buClr>
                <a:srgbClr val="FD8537"/>
              </a:buClr>
              <a:buSzPct val="68750"/>
              <a:buFont typeface="Wingdings"/>
              <a:buChar char=""/>
              <a:tabLst>
                <a:tab pos="285750" algn="l"/>
              </a:tabLst>
            </a:pPr>
            <a:r>
              <a:rPr sz="2400" spc="-5" dirty="0">
                <a:solidFill>
                  <a:srgbClr val="5A160A"/>
                </a:solidFill>
                <a:latin typeface="Arial"/>
                <a:cs typeface="Arial"/>
              </a:rPr>
              <a:t>Biodiversity is </a:t>
            </a:r>
            <a:r>
              <a:rPr sz="2400" spc="-10" dirty="0">
                <a:solidFill>
                  <a:srgbClr val="5A160A"/>
                </a:solidFill>
                <a:latin typeface="Arial"/>
                <a:cs typeface="Arial"/>
              </a:rPr>
              <a:t>affected </a:t>
            </a:r>
            <a:r>
              <a:rPr sz="2400" spc="-5" dirty="0">
                <a:solidFill>
                  <a:srgbClr val="5A160A"/>
                </a:solidFill>
                <a:latin typeface="Arial"/>
                <a:cs typeface="Arial"/>
              </a:rPr>
              <a:t>by two</a:t>
            </a:r>
            <a:r>
              <a:rPr sz="2400" spc="15" dirty="0">
                <a:solidFill>
                  <a:srgbClr val="5A160A"/>
                </a:solidFill>
                <a:latin typeface="Arial"/>
                <a:cs typeface="Arial"/>
              </a:rPr>
              <a:t> </a:t>
            </a:r>
            <a:r>
              <a:rPr sz="2400" dirty="0">
                <a:solidFill>
                  <a:srgbClr val="5A160A"/>
                </a:solidFill>
                <a:latin typeface="Arial"/>
                <a:cs typeface="Arial"/>
              </a:rPr>
              <a:t>factors:</a:t>
            </a:r>
            <a:endParaRPr sz="2400">
              <a:latin typeface="Arial"/>
              <a:cs typeface="Arial"/>
            </a:endParaRPr>
          </a:p>
          <a:p>
            <a:pPr marL="621665" lvl="1" indent="-337185">
              <a:lnSpc>
                <a:spcPct val="100000"/>
              </a:lnSpc>
              <a:spcBef>
                <a:spcPts val="600"/>
              </a:spcBef>
              <a:buAutoNum type="arabicPeriod"/>
              <a:tabLst>
                <a:tab pos="622300" algn="l"/>
              </a:tabLst>
            </a:pPr>
            <a:r>
              <a:rPr sz="2400" spc="-5" dirty="0">
                <a:solidFill>
                  <a:srgbClr val="5A160A"/>
                </a:solidFill>
                <a:latin typeface="Arial"/>
                <a:cs typeface="Arial"/>
              </a:rPr>
              <a:t>Latitudinal</a:t>
            </a:r>
            <a:r>
              <a:rPr sz="2400" spc="20" dirty="0">
                <a:solidFill>
                  <a:srgbClr val="5A160A"/>
                </a:solidFill>
                <a:latin typeface="Arial"/>
                <a:cs typeface="Arial"/>
              </a:rPr>
              <a:t> </a:t>
            </a:r>
            <a:r>
              <a:rPr sz="2400" spc="-5" dirty="0">
                <a:solidFill>
                  <a:srgbClr val="5A160A"/>
                </a:solidFill>
                <a:latin typeface="Arial"/>
                <a:cs typeface="Arial"/>
              </a:rPr>
              <a:t>Gradient</a:t>
            </a:r>
            <a:endParaRPr sz="2400">
              <a:latin typeface="Arial"/>
              <a:cs typeface="Arial"/>
            </a:endParaRPr>
          </a:p>
          <a:p>
            <a:pPr marL="621665" lvl="1" indent="-337185">
              <a:lnSpc>
                <a:spcPct val="100000"/>
              </a:lnSpc>
              <a:spcBef>
                <a:spcPts val="600"/>
              </a:spcBef>
              <a:buAutoNum type="arabicPeriod"/>
              <a:tabLst>
                <a:tab pos="622300" algn="l"/>
              </a:tabLst>
            </a:pPr>
            <a:r>
              <a:rPr sz="2400" spc="-5" dirty="0">
                <a:solidFill>
                  <a:srgbClr val="5A160A"/>
                </a:solidFill>
                <a:latin typeface="Arial"/>
                <a:cs typeface="Arial"/>
              </a:rPr>
              <a:t>Species- area</a:t>
            </a:r>
            <a:r>
              <a:rPr sz="2400" spc="30" dirty="0">
                <a:solidFill>
                  <a:srgbClr val="5A160A"/>
                </a:solidFill>
                <a:latin typeface="Arial"/>
                <a:cs typeface="Arial"/>
              </a:rPr>
              <a:t> </a:t>
            </a:r>
            <a:r>
              <a:rPr sz="2400" spc="-5" dirty="0">
                <a:solidFill>
                  <a:srgbClr val="5A160A"/>
                </a:solidFill>
                <a:latin typeface="Arial"/>
                <a:cs typeface="Arial"/>
              </a:rPr>
              <a:t>relationship</a:t>
            </a:r>
            <a:endParaRPr sz="2400">
              <a:latin typeface="Arial"/>
              <a:cs typeface="Arial"/>
            </a:endParaRPr>
          </a:p>
        </p:txBody>
      </p:sp>
      <p:grpSp>
        <p:nvGrpSpPr>
          <p:cNvPr id="3" name="object 3"/>
          <p:cNvGrpSpPr/>
          <p:nvPr/>
        </p:nvGrpSpPr>
        <p:grpSpPr>
          <a:xfrm>
            <a:off x="1550296" y="228600"/>
            <a:ext cx="5891530" cy="874394"/>
            <a:chOff x="1550296" y="228600"/>
            <a:chExt cx="5891530" cy="874394"/>
          </a:xfrm>
        </p:grpSpPr>
        <p:sp>
          <p:nvSpPr>
            <p:cNvPr id="4" name="object 4"/>
            <p:cNvSpPr/>
            <p:nvPr/>
          </p:nvSpPr>
          <p:spPr>
            <a:xfrm>
              <a:off x="1550296" y="365112"/>
              <a:ext cx="5891007" cy="73782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798319" y="228600"/>
              <a:ext cx="5401056" cy="85801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600199" y="380974"/>
              <a:ext cx="5791200" cy="64632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600199" y="380974"/>
              <a:ext cx="5791200" cy="646430"/>
            </a:xfrm>
            <a:custGeom>
              <a:avLst/>
              <a:gdLst/>
              <a:ahLst/>
              <a:cxnLst/>
              <a:rect l="l" t="t" r="r" b="b"/>
              <a:pathLst>
                <a:path w="5791200" h="646430">
                  <a:moveTo>
                    <a:pt x="0" y="646328"/>
                  </a:moveTo>
                  <a:lnTo>
                    <a:pt x="5791200" y="646328"/>
                  </a:lnTo>
                  <a:lnTo>
                    <a:pt x="5791200" y="0"/>
                  </a:lnTo>
                  <a:lnTo>
                    <a:pt x="0" y="0"/>
                  </a:lnTo>
                  <a:lnTo>
                    <a:pt x="0" y="646328"/>
                  </a:lnTo>
                  <a:close/>
                </a:path>
              </a:pathLst>
            </a:custGeom>
            <a:ln w="12700">
              <a:solidFill>
                <a:srgbClr val="FBC800"/>
              </a:solidFill>
            </a:ln>
          </p:spPr>
          <p:txBody>
            <a:bodyPr wrap="square" lIns="0" tIns="0" rIns="0" bIns="0" rtlCol="0"/>
            <a:lstStyle/>
            <a:p>
              <a:endParaRPr/>
            </a:p>
          </p:txBody>
        </p:sp>
        <p:sp>
          <p:nvSpPr>
            <p:cNvPr id="8" name="object 8"/>
            <p:cNvSpPr/>
            <p:nvPr/>
          </p:nvSpPr>
          <p:spPr>
            <a:xfrm>
              <a:off x="1850135" y="256032"/>
              <a:ext cx="5297423" cy="75438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190115" y="530352"/>
              <a:ext cx="4645279" cy="429387"/>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520950" y="740029"/>
              <a:ext cx="129412" cy="100203"/>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566031" y="708025"/>
              <a:ext cx="165227" cy="119761"/>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5801486" y="651129"/>
              <a:ext cx="140462" cy="7620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5212841" y="651129"/>
              <a:ext cx="134493" cy="187833"/>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4956302" y="651129"/>
              <a:ext cx="146431" cy="18783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4038853" y="651129"/>
              <a:ext cx="146431" cy="187833"/>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3032378" y="651129"/>
              <a:ext cx="140462" cy="76200"/>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2478913" y="619252"/>
              <a:ext cx="4356735" cy="340995"/>
            </a:xfrm>
            <a:custGeom>
              <a:avLst/>
              <a:gdLst/>
              <a:ahLst/>
              <a:cxnLst/>
              <a:rect l="l" t="t" r="r" b="b"/>
              <a:pathLst>
                <a:path w="4356734" h="340994">
                  <a:moveTo>
                    <a:pt x="4133977" y="5207"/>
                  </a:moveTo>
                  <a:lnTo>
                    <a:pt x="4184141" y="5207"/>
                  </a:lnTo>
                  <a:lnTo>
                    <a:pt x="4239514" y="158876"/>
                  </a:lnTo>
                  <a:lnTo>
                    <a:pt x="4241927" y="165988"/>
                  </a:lnTo>
                  <a:lnTo>
                    <a:pt x="4244213" y="173355"/>
                  </a:lnTo>
                  <a:lnTo>
                    <a:pt x="4246245" y="181101"/>
                  </a:lnTo>
                  <a:lnTo>
                    <a:pt x="4248384" y="173910"/>
                  </a:lnTo>
                  <a:lnTo>
                    <a:pt x="4250785" y="167005"/>
                  </a:lnTo>
                  <a:lnTo>
                    <a:pt x="4253424" y="160385"/>
                  </a:lnTo>
                  <a:lnTo>
                    <a:pt x="4256278" y="154050"/>
                  </a:lnTo>
                  <a:lnTo>
                    <a:pt x="4308602" y="5207"/>
                  </a:lnTo>
                  <a:lnTo>
                    <a:pt x="4356481" y="5207"/>
                  </a:lnTo>
                  <a:lnTo>
                    <a:pt x="4267200" y="247650"/>
                  </a:lnTo>
                  <a:lnTo>
                    <a:pt x="4267072" y="248031"/>
                  </a:lnTo>
                  <a:lnTo>
                    <a:pt x="4267072" y="248412"/>
                  </a:lnTo>
                  <a:lnTo>
                    <a:pt x="4260232" y="267700"/>
                  </a:lnTo>
                  <a:lnTo>
                    <a:pt x="4236212" y="314706"/>
                  </a:lnTo>
                  <a:lnTo>
                    <a:pt x="4200528" y="338869"/>
                  </a:lnTo>
                  <a:lnTo>
                    <a:pt x="4184650" y="340487"/>
                  </a:lnTo>
                  <a:lnTo>
                    <a:pt x="4178504" y="340153"/>
                  </a:lnTo>
                  <a:lnTo>
                    <a:pt x="4171489" y="339153"/>
                  </a:lnTo>
                  <a:lnTo>
                    <a:pt x="4163593" y="337486"/>
                  </a:lnTo>
                  <a:lnTo>
                    <a:pt x="4154805" y="335152"/>
                  </a:lnTo>
                  <a:lnTo>
                    <a:pt x="4150614" y="289940"/>
                  </a:lnTo>
                  <a:lnTo>
                    <a:pt x="4158444" y="291514"/>
                  </a:lnTo>
                  <a:lnTo>
                    <a:pt x="4165536" y="292623"/>
                  </a:lnTo>
                  <a:lnTo>
                    <a:pt x="4171866" y="293280"/>
                  </a:lnTo>
                  <a:lnTo>
                    <a:pt x="4177411" y="293497"/>
                  </a:lnTo>
                  <a:lnTo>
                    <a:pt x="4186406" y="292828"/>
                  </a:lnTo>
                  <a:lnTo>
                    <a:pt x="4217231" y="255966"/>
                  </a:lnTo>
                  <a:lnTo>
                    <a:pt x="4222115" y="242443"/>
                  </a:lnTo>
                  <a:lnTo>
                    <a:pt x="4133977" y="5207"/>
                  </a:lnTo>
                  <a:close/>
                </a:path>
                <a:path w="4356734" h="340994">
                  <a:moveTo>
                    <a:pt x="3928110" y="5207"/>
                  </a:moveTo>
                  <a:lnTo>
                    <a:pt x="3976624" y="5207"/>
                  </a:lnTo>
                  <a:lnTo>
                    <a:pt x="3976624" y="246380"/>
                  </a:lnTo>
                  <a:lnTo>
                    <a:pt x="3928110" y="246380"/>
                  </a:lnTo>
                  <a:lnTo>
                    <a:pt x="3928110" y="5207"/>
                  </a:lnTo>
                  <a:close/>
                </a:path>
                <a:path w="4356734" h="340994">
                  <a:moveTo>
                    <a:pt x="3039999" y="5207"/>
                  </a:moveTo>
                  <a:lnTo>
                    <a:pt x="3089275" y="5207"/>
                  </a:lnTo>
                  <a:lnTo>
                    <a:pt x="3138297" y="142621"/>
                  </a:lnTo>
                  <a:lnTo>
                    <a:pt x="3142297" y="153933"/>
                  </a:lnTo>
                  <a:lnTo>
                    <a:pt x="3145726" y="163877"/>
                  </a:lnTo>
                  <a:lnTo>
                    <a:pt x="3148584" y="172464"/>
                  </a:lnTo>
                  <a:lnTo>
                    <a:pt x="3150870" y="179705"/>
                  </a:lnTo>
                  <a:lnTo>
                    <a:pt x="3152902" y="173482"/>
                  </a:lnTo>
                  <a:lnTo>
                    <a:pt x="3155441" y="165735"/>
                  </a:lnTo>
                  <a:lnTo>
                    <a:pt x="3158744" y="156590"/>
                  </a:lnTo>
                  <a:lnTo>
                    <a:pt x="3213735" y="5207"/>
                  </a:lnTo>
                  <a:lnTo>
                    <a:pt x="3261867" y="5207"/>
                  </a:lnTo>
                  <a:lnTo>
                    <a:pt x="3172587" y="246380"/>
                  </a:lnTo>
                  <a:lnTo>
                    <a:pt x="3129534" y="246380"/>
                  </a:lnTo>
                  <a:lnTo>
                    <a:pt x="3039999" y="5207"/>
                  </a:lnTo>
                  <a:close/>
                </a:path>
                <a:path w="4356734" h="340994">
                  <a:moveTo>
                    <a:pt x="2961894" y="5207"/>
                  </a:moveTo>
                  <a:lnTo>
                    <a:pt x="3010408" y="5207"/>
                  </a:lnTo>
                  <a:lnTo>
                    <a:pt x="3010408" y="246380"/>
                  </a:lnTo>
                  <a:lnTo>
                    <a:pt x="2961894" y="246380"/>
                  </a:lnTo>
                  <a:lnTo>
                    <a:pt x="2961894" y="5207"/>
                  </a:lnTo>
                  <a:close/>
                </a:path>
                <a:path w="4356734" h="340994">
                  <a:moveTo>
                    <a:pt x="2347722" y="5207"/>
                  </a:moveTo>
                  <a:lnTo>
                    <a:pt x="2396236" y="5207"/>
                  </a:lnTo>
                  <a:lnTo>
                    <a:pt x="2396236" y="246380"/>
                  </a:lnTo>
                  <a:lnTo>
                    <a:pt x="2347722" y="246380"/>
                  </a:lnTo>
                  <a:lnTo>
                    <a:pt x="2347722" y="5207"/>
                  </a:lnTo>
                  <a:close/>
                </a:path>
                <a:path w="4356734" h="340994">
                  <a:moveTo>
                    <a:pt x="3779774" y="0"/>
                  </a:moveTo>
                  <a:lnTo>
                    <a:pt x="3818175" y="4302"/>
                  </a:lnTo>
                  <a:lnTo>
                    <a:pt x="3858388" y="27273"/>
                  </a:lnTo>
                  <a:lnTo>
                    <a:pt x="3876802" y="73278"/>
                  </a:lnTo>
                  <a:lnTo>
                    <a:pt x="3829685" y="79121"/>
                  </a:lnTo>
                  <a:lnTo>
                    <a:pt x="3827708" y="69427"/>
                  </a:lnTo>
                  <a:lnTo>
                    <a:pt x="3824636" y="61293"/>
                  </a:lnTo>
                  <a:lnTo>
                    <a:pt x="3782567" y="41021"/>
                  </a:lnTo>
                  <a:lnTo>
                    <a:pt x="3772544" y="41447"/>
                  </a:lnTo>
                  <a:lnTo>
                    <a:pt x="3736975" y="58547"/>
                  </a:lnTo>
                  <a:lnTo>
                    <a:pt x="3736975" y="66548"/>
                  </a:lnTo>
                  <a:lnTo>
                    <a:pt x="3736975" y="74040"/>
                  </a:lnTo>
                  <a:lnTo>
                    <a:pt x="3770397" y="92360"/>
                  </a:lnTo>
                  <a:lnTo>
                    <a:pt x="3802229" y="100909"/>
                  </a:lnTo>
                  <a:lnTo>
                    <a:pt x="3819112" y="105314"/>
                  </a:lnTo>
                  <a:lnTo>
                    <a:pt x="3861212" y="122650"/>
                  </a:lnTo>
                  <a:lnTo>
                    <a:pt x="3884620" y="162220"/>
                  </a:lnTo>
                  <a:lnTo>
                    <a:pt x="3885311" y="173862"/>
                  </a:lnTo>
                  <a:lnTo>
                    <a:pt x="3883642" y="189769"/>
                  </a:lnTo>
                  <a:lnTo>
                    <a:pt x="3858514" y="229488"/>
                  </a:lnTo>
                  <a:lnTo>
                    <a:pt x="3808418" y="250438"/>
                  </a:lnTo>
                  <a:lnTo>
                    <a:pt x="3787394" y="251840"/>
                  </a:lnTo>
                  <a:lnTo>
                    <a:pt x="3765694" y="250604"/>
                  </a:lnTo>
                  <a:lnTo>
                    <a:pt x="3715385" y="232156"/>
                  </a:lnTo>
                  <a:lnTo>
                    <a:pt x="3687595" y="189114"/>
                  </a:lnTo>
                  <a:lnTo>
                    <a:pt x="3683381" y="168783"/>
                  </a:lnTo>
                  <a:lnTo>
                    <a:pt x="3731006" y="162178"/>
                  </a:lnTo>
                  <a:lnTo>
                    <a:pt x="3733361" y="174444"/>
                  </a:lnTo>
                  <a:lnTo>
                    <a:pt x="3736990" y="184769"/>
                  </a:lnTo>
                  <a:lnTo>
                    <a:pt x="3775027" y="209877"/>
                  </a:lnTo>
                  <a:lnTo>
                    <a:pt x="3786886" y="210565"/>
                  </a:lnTo>
                  <a:lnTo>
                    <a:pt x="3798317" y="209948"/>
                  </a:lnTo>
                  <a:lnTo>
                    <a:pt x="3832796" y="190246"/>
                  </a:lnTo>
                  <a:lnTo>
                    <a:pt x="3835908" y="177800"/>
                  </a:lnTo>
                  <a:lnTo>
                    <a:pt x="3835908" y="172085"/>
                  </a:lnTo>
                  <a:lnTo>
                    <a:pt x="3800729" y="151130"/>
                  </a:lnTo>
                  <a:lnTo>
                    <a:pt x="3770884" y="143637"/>
                  </a:lnTo>
                  <a:lnTo>
                    <a:pt x="3749145" y="137590"/>
                  </a:lnTo>
                  <a:lnTo>
                    <a:pt x="3706622" y="114426"/>
                  </a:lnTo>
                  <a:lnTo>
                    <a:pt x="3689731" y="71247"/>
                  </a:lnTo>
                  <a:lnTo>
                    <a:pt x="3691258" y="56318"/>
                  </a:lnTo>
                  <a:lnTo>
                    <a:pt x="3714369" y="19938"/>
                  </a:lnTo>
                  <a:lnTo>
                    <a:pt x="3760392" y="1240"/>
                  </a:lnTo>
                  <a:lnTo>
                    <a:pt x="3779774" y="0"/>
                  </a:lnTo>
                  <a:close/>
                </a:path>
                <a:path w="4356734" h="340994">
                  <a:moveTo>
                    <a:pt x="3636264" y="0"/>
                  </a:moveTo>
                  <a:lnTo>
                    <a:pt x="3647150" y="932"/>
                  </a:lnTo>
                  <a:lnTo>
                    <a:pt x="3658298" y="3746"/>
                  </a:lnTo>
                  <a:lnTo>
                    <a:pt x="3669732" y="8465"/>
                  </a:lnTo>
                  <a:lnTo>
                    <a:pt x="3681476" y="15112"/>
                  </a:lnTo>
                  <a:lnTo>
                    <a:pt x="3665601" y="57658"/>
                  </a:lnTo>
                  <a:lnTo>
                    <a:pt x="3656792" y="53971"/>
                  </a:lnTo>
                  <a:lnTo>
                    <a:pt x="3648662" y="51307"/>
                  </a:lnTo>
                  <a:lnTo>
                    <a:pt x="3641222" y="49692"/>
                  </a:lnTo>
                  <a:lnTo>
                    <a:pt x="3634486" y="49149"/>
                  </a:lnTo>
                  <a:lnTo>
                    <a:pt x="3625413" y="50290"/>
                  </a:lnTo>
                  <a:lnTo>
                    <a:pt x="3596941" y="89519"/>
                  </a:lnTo>
                  <a:lnTo>
                    <a:pt x="3594354" y="120014"/>
                  </a:lnTo>
                  <a:lnTo>
                    <a:pt x="3594354" y="246380"/>
                  </a:lnTo>
                  <a:lnTo>
                    <a:pt x="3545840" y="246380"/>
                  </a:lnTo>
                  <a:lnTo>
                    <a:pt x="3545840" y="5207"/>
                  </a:lnTo>
                  <a:lnTo>
                    <a:pt x="3590798" y="5207"/>
                  </a:lnTo>
                  <a:lnTo>
                    <a:pt x="3590798" y="28067"/>
                  </a:lnTo>
                  <a:lnTo>
                    <a:pt x="3600295" y="15751"/>
                  </a:lnTo>
                  <a:lnTo>
                    <a:pt x="3611054" y="6985"/>
                  </a:lnTo>
                  <a:lnTo>
                    <a:pt x="3623052" y="1742"/>
                  </a:lnTo>
                  <a:lnTo>
                    <a:pt x="3636264" y="0"/>
                  </a:lnTo>
                  <a:close/>
                </a:path>
                <a:path w="4356734" h="340994">
                  <a:moveTo>
                    <a:pt x="3393566" y="0"/>
                  </a:moveTo>
                  <a:lnTo>
                    <a:pt x="3432214" y="6536"/>
                  </a:lnTo>
                  <a:lnTo>
                    <a:pt x="3467481" y="27495"/>
                  </a:lnTo>
                  <a:lnTo>
                    <a:pt x="3493958" y="67359"/>
                  </a:lnTo>
                  <a:lnTo>
                    <a:pt x="3502479" y="111797"/>
                  </a:lnTo>
                  <a:lnTo>
                    <a:pt x="3503549" y="140208"/>
                  </a:lnTo>
                  <a:lnTo>
                    <a:pt x="3329559" y="140208"/>
                  </a:lnTo>
                  <a:lnTo>
                    <a:pt x="3331702" y="155475"/>
                  </a:lnTo>
                  <a:lnTo>
                    <a:pt x="3350133" y="191515"/>
                  </a:lnTo>
                  <a:lnTo>
                    <a:pt x="3395853" y="210565"/>
                  </a:lnTo>
                  <a:lnTo>
                    <a:pt x="3405903" y="209875"/>
                  </a:lnTo>
                  <a:lnTo>
                    <a:pt x="3443811" y="184753"/>
                  </a:lnTo>
                  <a:lnTo>
                    <a:pt x="3454019" y="162560"/>
                  </a:lnTo>
                  <a:lnTo>
                    <a:pt x="3502279" y="168401"/>
                  </a:lnTo>
                  <a:lnTo>
                    <a:pt x="3487531" y="205533"/>
                  </a:lnTo>
                  <a:lnTo>
                    <a:pt x="3449734" y="240428"/>
                  </a:lnTo>
                  <a:lnTo>
                    <a:pt x="3395853" y="251840"/>
                  </a:lnTo>
                  <a:lnTo>
                    <a:pt x="3370109" y="249765"/>
                  </a:lnTo>
                  <a:lnTo>
                    <a:pt x="3327576" y="233088"/>
                  </a:lnTo>
                  <a:lnTo>
                    <a:pt x="3297354" y="200269"/>
                  </a:lnTo>
                  <a:lnTo>
                    <a:pt x="3282062" y="154878"/>
                  </a:lnTo>
                  <a:lnTo>
                    <a:pt x="3280156" y="127635"/>
                  </a:lnTo>
                  <a:lnTo>
                    <a:pt x="3282013" y="100655"/>
                  </a:lnTo>
                  <a:lnTo>
                    <a:pt x="3296872" y="54554"/>
                  </a:lnTo>
                  <a:lnTo>
                    <a:pt x="3326255" y="19931"/>
                  </a:lnTo>
                  <a:lnTo>
                    <a:pt x="3368113" y="2214"/>
                  </a:lnTo>
                  <a:lnTo>
                    <a:pt x="3393566" y="0"/>
                  </a:lnTo>
                  <a:close/>
                </a:path>
                <a:path w="4356734" h="340994">
                  <a:moveTo>
                    <a:pt x="2550414" y="0"/>
                  </a:moveTo>
                  <a:lnTo>
                    <a:pt x="2595245" y="8001"/>
                  </a:lnTo>
                  <a:lnTo>
                    <a:pt x="2631694" y="32003"/>
                  </a:lnTo>
                  <a:lnTo>
                    <a:pt x="2655982" y="70516"/>
                  </a:lnTo>
                  <a:lnTo>
                    <a:pt x="2664079" y="122174"/>
                  </a:lnTo>
                  <a:lnTo>
                    <a:pt x="2661890" y="154866"/>
                  </a:lnTo>
                  <a:lnTo>
                    <a:pt x="2644415" y="204916"/>
                  </a:lnTo>
                  <a:lnTo>
                    <a:pt x="2611100" y="235178"/>
                  </a:lnTo>
                  <a:lnTo>
                    <a:pt x="2571753" y="249985"/>
                  </a:lnTo>
                  <a:lnTo>
                    <a:pt x="2550414" y="251840"/>
                  </a:lnTo>
                  <a:lnTo>
                    <a:pt x="2528294" y="249937"/>
                  </a:lnTo>
                  <a:lnTo>
                    <a:pt x="2488531" y="234749"/>
                  </a:lnTo>
                  <a:lnTo>
                    <a:pt x="2456150" y="204152"/>
                  </a:lnTo>
                  <a:lnTo>
                    <a:pt x="2439247" y="156337"/>
                  </a:lnTo>
                  <a:lnTo>
                    <a:pt x="2437129" y="125857"/>
                  </a:lnTo>
                  <a:lnTo>
                    <a:pt x="2439175" y="96287"/>
                  </a:lnTo>
                  <a:lnTo>
                    <a:pt x="2455507" y="49008"/>
                  </a:lnTo>
                  <a:lnTo>
                    <a:pt x="2487031" y="17627"/>
                  </a:lnTo>
                  <a:lnTo>
                    <a:pt x="2527365" y="1954"/>
                  </a:lnTo>
                  <a:lnTo>
                    <a:pt x="2550414" y="0"/>
                  </a:lnTo>
                  <a:close/>
                </a:path>
                <a:path w="4356734" h="340994">
                  <a:moveTo>
                    <a:pt x="1632965" y="0"/>
                  </a:moveTo>
                  <a:lnTo>
                    <a:pt x="1677797" y="8001"/>
                  </a:lnTo>
                  <a:lnTo>
                    <a:pt x="1714246" y="32003"/>
                  </a:lnTo>
                  <a:lnTo>
                    <a:pt x="1738534" y="70516"/>
                  </a:lnTo>
                  <a:lnTo>
                    <a:pt x="1746631" y="122174"/>
                  </a:lnTo>
                  <a:lnTo>
                    <a:pt x="1744442" y="154866"/>
                  </a:lnTo>
                  <a:lnTo>
                    <a:pt x="1726967" y="204916"/>
                  </a:lnTo>
                  <a:lnTo>
                    <a:pt x="1693652" y="235178"/>
                  </a:lnTo>
                  <a:lnTo>
                    <a:pt x="1654305" y="249985"/>
                  </a:lnTo>
                  <a:lnTo>
                    <a:pt x="1632965" y="251840"/>
                  </a:lnTo>
                  <a:lnTo>
                    <a:pt x="1610846" y="249937"/>
                  </a:lnTo>
                  <a:lnTo>
                    <a:pt x="1571083" y="234749"/>
                  </a:lnTo>
                  <a:lnTo>
                    <a:pt x="1538702" y="204152"/>
                  </a:lnTo>
                  <a:lnTo>
                    <a:pt x="1521799" y="156337"/>
                  </a:lnTo>
                  <a:lnTo>
                    <a:pt x="1519682" y="125857"/>
                  </a:lnTo>
                  <a:lnTo>
                    <a:pt x="1521727" y="96287"/>
                  </a:lnTo>
                  <a:lnTo>
                    <a:pt x="1538059" y="49008"/>
                  </a:lnTo>
                  <a:lnTo>
                    <a:pt x="1569583" y="17627"/>
                  </a:lnTo>
                  <a:lnTo>
                    <a:pt x="1609917" y="1954"/>
                  </a:lnTo>
                  <a:lnTo>
                    <a:pt x="1632965" y="0"/>
                  </a:lnTo>
                  <a:close/>
                </a:path>
                <a:path w="4356734" h="340994">
                  <a:moveTo>
                    <a:pt x="1265174" y="0"/>
                  </a:moveTo>
                  <a:lnTo>
                    <a:pt x="1303575" y="4302"/>
                  </a:lnTo>
                  <a:lnTo>
                    <a:pt x="1343788" y="27273"/>
                  </a:lnTo>
                  <a:lnTo>
                    <a:pt x="1362202" y="73278"/>
                  </a:lnTo>
                  <a:lnTo>
                    <a:pt x="1315085" y="79121"/>
                  </a:lnTo>
                  <a:lnTo>
                    <a:pt x="1313108" y="69427"/>
                  </a:lnTo>
                  <a:lnTo>
                    <a:pt x="1310036" y="61293"/>
                  </a:lnTo>
                  <a:lnTo>
                    <a:pt x="1267967" y="41021"/>
                  </a:lnTo>
                  <a:lnTo>
                    <a:pt x="1257944" y="41447"/>
                  </a:lnTo>
                  <a:lnTo>
                    <a:pt x="1222375" y="58547"/>
                  </a:lnTo>
                  <a:lnTo>
                    <a:pt x="1222375" y="66548"/>
                  </a:lnTo>
                  <a:lnTo>
                    <a:pt x="1222375" y="74040"/>
                  </a:lnTo>
                  <a:lnTo>
                    <a:pt x="1255797" y="92360"/>
                  </a:lnTo>
                  <a:lnTo>
                    <a:pt x="1287629" y="100909"/>
                  </a:lnTo>
                  <a:lnTo>
                    <a:pt x="1304512" y="105314"/>
                  </a:lnTo>
                  <a:lnTo>
                    <a:pt x="1346612" y="122650"/>
                  </a:lnTo>
                  <a:lnTo>
                    <a:pt x="1370020" y="162220"/>
                  </a:lnTo>
                  <a:lnTo>
                    <a:pt x="1370711" y="173862"/>
                  </a:lnTo>
                  <a:lnTo>
                    <a:pt x="1369042" y="189769"/>
                  </a:lnTo>
                  <a:lnTo>
                    <a:pt x="1343914" y="229488"/>
                  </a:lnTo>
                  <a:lnTo>
                    <a:pt x="1293818" y="250438"/>
                  </a:lnTo>
                  <a:lnTo>
                    <a:pt x="1272794" y="251840"/>
                  </a:lnTo>
                  <a:lnTo>
                    <a:pt x="1251094" y="250604"/>
                  </a:lnTo>
                  <a:lnTo>
                    <a:pt x="1200785" y="232156"/>
                  </a:lnTo>
                  <a:lnTo>
                    <a:pt x="1172995" y="189114"/>
                  </a:lnTo>
                  <a:lnTo>
                    <a:pt x="1168781" y="168783"/>
                  </a:lnTo>
                  <a:lnTo>
                    <a:pt x="1216406" y="162178"/>
                  </a:lnTo>
                  <a:lnTo>
                    <a:pt x="1218761" y="174444"/>
                  </a:lnTo>
                  <a:lnTo>
                    <a:pt x="1222390" y="184769"/>
                  </a:lnTo>
                  <a:lnTo>
                    <a:pt x="1260427" y="209877"/>
                  </a:lnTo>
                  <a:lnTo>
                    <a:pt x="1272286" y="210565"/>
                  </a:lnTo>
                  <a:lnTo>
                    <a:pt x="1283717" y="209948"/>
                  </a:lnTo>
                  <a:lnTo>
                    <a:pt x="1318196" y="190246"/>
                  </a:lnTo>
                  <a:lnTo>
                    <a:pt x="1321308" y="177800"/>
                  </a:lnTo>
                  <a:lnTo>
                    <a:pt x="1321308" y="172085"/>
                  </a:lnTo>
                  <a:lnTo>
                    <a:pt x="1286128" y="151130"/>
                  </a:lnTo>
                  <a:lnTo>
                    <a:pt x="1256284" y="143637"/>
                  </a:lnTo>
                  <a:lnTo>
                    <a:pt x="1234545" y="137590"/>
                  </a:lnTo>
                  <a:lnTo>
                    <a:pt x="1192022" y="114426"/>
                  </a:lnTo>
                  <a:lnTo>
                    <a:pt x="1175131" y="71247"/>
                  </a:lnTo>
                  <a:lnTo>
                    <a:pt x="1176658" y="56318"/>
                  </a:lnTo>
                  <a:lnTo>
                    <a:pt x="1199769" y="19938"/>
                  </a:lnTo>
                  <a:lnTo>
                    <a:pt x="1245792" y="1240"/>
                  </a:lnTo>
                  <a:lnTo>
                    <a:pt x="1265174" y="0"/>
                  </a:lnTo>
                  <a:close/>
                </a:path>
                <a:path w="4356734" h="340994">
                  <a:moveTo>
                    <a:pt x="1044701" y="0"/>
                  </a:moveTo>
                  <a:lnTo>
                    <a:pt x="1082928" y="6858"/>
                  </a:lnTo>
                  <a:lnTo>
                    <a:pt x="1117830" y="35137"/>
                  </a:lnTo>
                  <a:lnTo>
                    <a:pt x="1128617" y="75771"/>
                  </a:lnTo>
                  <a:lnTo>
                    <a:pt x="1129284" y="98933"/>
                  </a:lnTo>
                  <a:lnTo>
                    <a:pt x="1129284" y="246380"/>
                  </a:lnTo>
                  <a:lnTo>
                    <a:pt x="1080515" y="246380"/>
                  </a:lnTo>
                  <a:lnTo>
                    <a:pt x="1080515" y="100711"/>
                  </a:lnTo>
                  <a:lnTo>
                    <a:pt x="1079799" y="85207"/>
                  </a:lnTo>
                  <a:lnTo>
                    <a:pt x="1062650" y="49603"/>
                  </a:lnTo>
                  <a:lnTo>
                    <a:pt x="1036701" y="42799"/>
                  </a:lnTo>
                  <a:lnTo>
                    <a:pt x="1028701" y="43297"/>
                  </a:lnTo>
                  <a:lnTo>
                    <a:pt x="993584" y="60213"/>
                  </a:lnTo>
                  <a:lnTo>
                    <a:pt x="979803" y="101937"/>
                  </a:lnTo>
                  <a:lnTo>
                    <a:pt x="979424" y="114935"/>
                  </a:lnTo>
                  <a:lnTo>
                    <a:pt x="979424" y="246380"/>
                  </a:lnTo>
                  <a:lnTo>
                    <a:pt x="930910" y="246380"/>
                  </a:lnTo>
                  <a:lnTo>
                    <a:pt x="930910" y="5207"/>
                  </a:lnTo>
                  <a:lnTo>
                    <a:pt x="975487" y="5207"/>
                  </a:lnTo>
                  <a:lnTo>
                    <a:pt x="975487" y="29718"/>
                  </a:lnTo>
                  <a:lnTo>
                    <a:pt x="980892" y="23981"/>
                  </a:lnTo>
                  <a:lnTo>
                    <a:pt x="1021095" y="2492"/>
                  </a:lnTo>
                  <a:lnTo>
                    <a:pt x="1032559" y="621"/>
                  </a:lnTo>
                  <a:lnTo>
                    <a:pt x="1044701" y="0"/>
                  </a:lnTo>
                  <a:close/>
                </a:path>
                <a:path w="4356734" h="340994">
                  <a:moveTo>
                    <a:pt x="867156" y="0"/>
                  </a:moveTo>
                  <a:lnTo>
                    <a:pt x="878042" y="932"/>
                  </a:lnTo>
                  <a:lnTo>
                    <a:pt x="889190" y="3746"/>
                  </a:lnTo>
                  <a:lnTo>
                    <a:pt x="900624" y="8465"/>
                  </a:lnTo>
                  <a:lnTo>
                    <a:pt x="912367" y="15112"/>
                  </a:lnTo>
                  <a:lnTo>
                    <a:pt x="896492" y="57658"/>
                  </a:lnTo>
                  <a:lnTo>
                    <a:pt x="887684" y="53971"/>
                  </a:lnTo>
                  <a:lnTo>
                    <a:pt x="879554" y="51307"/>
                  </a:lnTo>
                  <a:lnTo>
                    <a:pt x="872114" y="49692"/>
                  </a:lnTo>
                  <a:lnTo>
                    <a:pt x="865377" y="49149"/>
                  </a:lnTo>
                  <a:lnTo>
                    <a:pt x="856305" y="50290"/>
                  </a:lnTo>
                  <a:lnTo>
                    <a:pt x="827833" y="89519"/>
                  </a:lnTo>
                  <a:lnTo>
                    <a:pt x="825246" y="120014"/>
                  </a:lnTo>
                  <a:lnTo>
                    <a:pt x="825246" y="246380"/>
                  </a:lnTo>
                  <a:lnTo>
                    <a:pt x="776732" y="246380"/>
                  </a:lnTo>
                  <a:lnTo>
                    <a:pt x="776732" y="5207"/>
                  </a:lnTo>
                  <a:lnTo>
                    <a:pt x="821689" y="5207"/>
                  </a:lnTo>
                  <a:lnTo>
                    <a:pt x="821689" y="28067"/>
                  </a:lnTo>
                  <a:lnTo>
                    <a:pt x="831187" y="15751"/>
                  </a:lnTo>
                  <a:lnTo>
                    <a:pt x="841946" y="6985"/>
                  </a:lnTo>
                  <a:lnTo>
                    <a:pt x="853944" y="1742"/>
                  </a:lnTo>
                  <a:lnTo>
                    <a:pt x="867156" y="0"/>
                  </a:lnTo>
                  <a:close/>
                </a:path>
                <a:path w="4356734" h="340994">
                  <a:moveTo>
                    <a:pt x="624459" y="0"/>
                  </a:moveTo>
                  <a:lnTo>
                    <a:pt x="663106" y="6536"/>
                  </a:lnTo>
                  <a:lnTo>
                    <a:pt x="698373" y="27495"/>
                  </a:lnTo>
                  <a:lnTo>
                    <a:pt x="724850" y="67359"/>
                  </a:lnTo>
                  <a:lnTo>
                    <a:pt x="733371" y="111797"/>
                  </a:lnTo>
                  <a:lnTo>
                    <a:pt x="734441" y="140208"/>
                  </a:lnTo>
                  <a:lnTo>
                    <a:pt x="560451" y="140208"/>
                  </a:lnTo>
                  <a:lnTo>
                    <a:pt x="562594" y="155475"/>
                  </a:lnTo>
                  <a:lnTo>
                    <a:pt x="581025" y="191515"/>
                  </a:lnTo>
                  <a:lnTo>
                    <a:pt x="626744" y="210565"/>
                  </a:lnTo>
                  <a:lnTo>
                    <a:pt x="636795" y="209875"/>
                  </a:lnTo>
                  <a:lnTo>
                    <a:pt x="674703" y="184753"/>
                  </a:lnTo>
                  <a:lnTo>
                    <a:pt x="684911" y="162560"/>
                  </a:lnTo>
                  <a:lnTo>
                    <a:pt x="733170" y="168401"/>
                  </a:lnTo>
                  <a:lnTo>
                    <a:pt x="718423" y="205533"/>
                  </a:lnTo>
                  <a:lnTo>
                    <a:pt x="680626" y="240428"/>
                  </a:lnTo>
                  <a:lnTo>
                    <a:pt x="626744" y="251840"/>
                  </a:lnTo>
                  <a:lnTo>
                    <a:pt x="601001" y="249765"/>
                  </a:lnTo>
                  <a:lnTo>
                    <a:pt x="558468" y="233088"/>
                  </a:lnTo>
                  <a:lnTo>
                    <a:pt x="528246" y="200269"/>
                  </a:lnTo>
                  <a:lnTo>
                    <a:pt x="512954" y="154878"/>
                  </a:lnTo>
                  <a:lnTo>
                    <a:pt x="511048" y="127635"/>
                  </a:lnTo>
                  <a:lnTo>
                    <a:pt x="512905" y="100655"/>
                  </a:lnTo>
                  <a:lnTo>
                    <a:pt x="527764" y="54554"/>
                  </a:lnTo>
                  <a:lnTo>
                    <a:pt x="557147" y="19931"/>
                  </a:lnTo>
                  <a:lnTo>
                    <a:pt x="599005" y="2214"/>
                  </a:lnTo>
                  <a:lnTo>
                    <a:pt x="624459" y="0"/>
                  </a:lnTo>
                  <a:close/>
                </a:path>
                <a:path w="4356734" h="340994">
                  <a:moveTo>
                    <a:pt x="116205" y="0"/>
                  </a:moveTo>
                  <a:lnTo>
                    <a:pt x="168407" y="7393"/>
                  </a:lnTo>
                  <a:lnTo>
                    <a:pt x="202590" y="36139"/>
                  </a:lnTo>
                  <a:lnTo>
                    <a:pt x="210512" y="78466"/>
                  </a:lnTo>
                  <a:lnTo>
                    <a:pt x="210819" y="91821"/>
                  </a:lnTo>
                  <a:lnTo>
                    <a:pt x="210819" y="144780"/>
                  </a:lnTo>
                  <a:lnTo>
                    <a:pt x="210919" y="166947"/>
                  </a:lnTo>
                  <a:lnTo>
                    <a:pt x="212598" y="209042"/>
                  </a:lnTo>
                  <a:lnTo>
                    <a:pt x="223519" y="246380"/>
                  </a:lnTo>
                  <a:lnTo>
                    <a:pt x="174751" y="246380"/>
                  </a:lnTo>
                  <a:lnTo>
                    <a:pt x="171418" y="239305"/>
                  </a:lnTo>
                  <a:lnTo>
                    <a:pt x="168846" y="232171"/>
                  </a:lnTo>
                  <a:lnTo>
                    <a:pt x="167036" y="224966"/>
                  </a:lnTo>
                  <a:lnTo>
                    <a:pt x="165988" y="217677"/>
                  </a:lnTo>
                  <a:lnTo>
                    <a:pt x="147915" y="232606"/>
                  </a:lnTo>
                  <a:lnTo>
                    <a:pt x="128174" y="243284"/>
                  </a:lnTo>
                  <a:lnTo>
                    <a:pt x="106767" y="249699"/>
                  </a:lnTo>
                  <a:lnTo>
                    <a:pt x="83693" y="251840"/>
                  </a:lnTo>
                  <a:lnTo>
                    <a:pt x="65450" y="250624"/>
                  </a:lnTo>
                  <a:lnTo>
                    <a:pt x="22606" y="232283"/>
                  </a:lnTo>
                  <a:lnTo>
                    <a:pt x="1424" y="195778"/>
                  </a:lnTo>
                  <a:lnTo>
                    <a:pt x="0" y="180467"/>
                  </a:lnTo>
                  <a:lnTo>
                    <a:pt x="1357" y="165653"/>
                  </a:lnTo>
                  <a:lnTo>
                    <a:pt x="21717" y="129667"/>
                  </a:lnTo>
                  <a:lnTo>
                    <a:pt x="70901" y="107610"/>
                  </a:lnTo>
                  <a:lnTo>
                    <a:pt x="131063" y="98298"/>
                  </a:lnTo>
                  <a:lnTo>
                    <a:pt x="140946" y="96563"/>
                  </a:lnTo>
                  <a:lnTo>
                    <a:pt x="149447" y="94805"/>
                  </a:lnTo>
                  <a:lnTo>
                    <a:pt x="156567" y="93047"/>
                  </a:lnTo>
                  <a:lnTo>
                    <a:pt x="162306" y="91312"/>
                  </a:lnTo>
                  <a:lnTo>
                    <a:pt x="162306" y="82042"/>
                  </a:lnTo>
                  <a:lnTo>
                    <a:pt x="161925" y="75057"/>
                  </a:lnTo>
                  <a:lnTo>
                    <a:pt x="161162" y="70485"/>
                  </a:lnTo>
                  <a:lnTo>
                    <a:pt x="160528" y="65912"/>
                  </a:lnTo>
                  <a:lnTo>
                    <a:pt x="127095" y="42148"/>
                  </a:lnTo>
                  <a:lnTo>
                    <a:pt x="110236" y="41021"/>
                  </a:lnTo>
                  <a:lnTo>
                    <a:pt x="98901" y="41566"/>
                  </a:lnTo>
                  <a:lnTo>
                    <a:pt x="61325" y="62849"/>
                  </a:lnTo>
                  <a:lnTo>
                    <a:pt x="53467" y="85471"/>
                  </a:lnTo>
                  <a:lnTo>
                    <a:pt x="6857" y="79883"/>
                  </a:lnTo>
                  <a:lnTo>
                    <a:pt x="18764" y="43592"/>
                  </a:lnTo>
                  <a:lnTo>
                    <a:pt x="56197" y="10608"/>
                  </a:lnTo>
                  <a:lnTo>
                    <a:pt x="93725" y="1170"/>
                  </a:lnTo>
                  <a:lnTo>
                    <a:pt x="116205" y="0"/>
                  </a:lnTo>
                  <a:close/>
                </a:path>
              </a:pathLst>
            </a:custGeom>
            <a:ln w="18288">
              <a:solidFill>
                <a:srgbClr val="FFFFFF"/>
              </a:solidFill>
            </a:ln>
          </p:spPr>
          <p:txBody>
            <a:bodyPr wrap="square" lIns="0" tIns="0" rIns="0" bIns="0" rtlCol="0"/>
            <a:lstStyle/>
            <a:p>
              <a:endParaRPr/>
            </a:p>
          </p:txBody>
        </p:sp>
        <p:sp>
          <p:nvSpPr>
            <p:cNvPr id="18" name="object 18"/>
            <p:cNvSpPr/>
            <p:nvPr/>
          </p:nvSpPr>
          <p:spPr>
            <a:xfrm>
              <a:off x="4566031" y="573659"/>
              <a:ext cx="151638" cy="105664"/>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2232659" y="573659"/>
              <a:ext cx="167385" cy="124079"/>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2190115" y="530352"/>
              <a:ext cx="4417695" cy="340995"/>
            </a:xfrm>
            <a:custGeom>
              <a:avLst/>
              <a:gdLst/>
              <a:ahLst/>
              <a:cxnLst/>
              <a:rect l="l" t="t" r="r" b="b"/>
              <a:pathLst>
                <a:path w="4417695" h="340994">
                  <a:moveTo>
                    <a:pt x="4372356" y="12446"/>
                  </a:moveTo>
                  <a:lnTo>
                    <a:pt x="4372356" y="94107"/>
                  </a:lnTo>
                  <a:lnTo>
                    <a:pt x="4411853" y="94107"/>
                  </a:lnTo>
                  <a:lnTo>
                    <a:pt x="4411853" y="133476"/>
                  </a:lnTo>
                  <a:lnTo>
                    <a:pt x="4372356" y="133476"/>
                  </a:lnTo>
                  <a:lnTo>
                    <a:pt x="4372356" y="264922"/>
                  </a:lnTo>
                  <a:lnTo>
                    <a:pt x="4372356" y="275971"/>
                  </a:lnTo>
                  <a:lnTo>
                    <a:pt x="4373371" y="283337"/>
                  </a:lnTo>
                  <a:lnTo>
                    <a:pt x="4375150" y="287147"/>
                  </a:lnTo>
                  <a:lnTo>
                    <a:pt x="4376928" y="290830"/>
                  </a:lnTo>
                  <a:lnTo>
                    <a:pt x="4381754" y="292608"/>
                  </a:lnTo>
                  <a:lnTo>
                    <a:pt x="4389628" y="292608"/>
                  </a:lnTo>
                  <a:lnTo>
                    <a:pt x="4395216" y="292608"/>
                  </a:lnTo>
                  <a:lnTo>
                    <a:pt x="4402328" y="292100"/>
                  </a:lnTo>
                  <a:lnTo>
                    <a:pt x="4410964" y="290830"/>
                  </a:lnTo>
                  <a:lnTo>
                    <a:pt x="4417314" y="333883"/>
                  </a:lnTo>
                  <a:lnTo>
                    <a:pt x="4407027" y="335809"/>
                  </a:lnTo>
                  <a:lnTo>
                    <a:pt x="4397883" y="337200"/>
                  </a:lnTo>
                  <a:lnTo>
                    <a:pt x="4389882" y="338044"/>
                  </a:lnTo>
                  <a:lnTo>
                    <a:pt x="4383024" y="338327"/>
                  </a:lnTo>
                  <a:lnTo>
                    <a:pt x="4370212" y="337706"/>
                  </a:lnTo>
                  <a:lnTo>
                    <a:pt x="4332065" y="316960"/>
                  </a:lnTo>
                  <a:lnTo>
                    <a:pt x="4324028" y="274788"/>
                  </a:lnTo>
                  <a:lnTo>
                    <a:pt x="4323842" y="262763"/>
                  </a:lnTo>
                  <a:lnTo>
                    <a:pt x="4323842" y="133476"/>
                  </a:lnTo>
                  <a:lnTo>
                    <a:pt x="4295140" y="133476"/>
                  </a:lnTo>
                  <a:lnTo>
                    <a:pt x="4295140" y="94107"/>
                  </a:lnTo>
                  <a:lnTo>
                    <a:pt x="4323842" y="94107"/>
                  </a:lnTo>
                  <a:lnTo>
                    <a:pt x="4323842" y="38353"/>
                  </a:lnTo>
                  <a:lnTo>
                    <a:pt x="4372356" y="12446"/>
                  </a:lnTo>
                  <a:close/>
                </a:path>
                <a:path w="4417695" h="340994">
                  <a:moveTo>
                    <a:pt x="740664" y="12446"/>
                  </a:moveTo>
                  <a:lnTo>
                    <a:pt x="740664" y="94107"/>
                  </a:lnTo>
                  <a:lnTo>
                    <a:pt x="780161" y="94107"/>
                  </a:lnTo>
                  <a:lnTo>
                    <a:pt x="780161" y="133476"/>
                  </a:lnTo>
                  <a:lnTo>
                    <a:pt x="740664" y="133476"/>
                  </a:lnTo>
                  <a:lnTo>
                    <a:pt x="740664" y="264922"/>
                  </a:lnTo>
                  <a:lnTo>
                    <a:pt x="740664" y="275971"/>
                  </a:lnTo>
                  <a:lnTo>
                    <a:pt x="741680" y="283337"/>
                  </a:lnTo>
                  <a:lnTo>
                    <a:pt x="743458" y="287147"/>
                  </a:lnTo>
                  <a:lnTo>
                    <a:pt x="745236" y="290830"/>
                  </a:lnTo>
                  <a:lnTo>
                    <a:pt x="750062" y="292608"/>
                  </a:lnTo>
                  <a:lnTo>
                    <a:pt x="757936" y="292608"/>
                  </a:lnTo>
                  <a:lnTo>
                    <a:pt x="763524" y="292608"/>
                  </a:lnTo>
                  <a:lnTo>
                    <a:pt x="770636" y="292100"/>
                  </a:lnTo>
                  <a:lnTo>
                    <a:pt x="779272" y="290830"/>
                  </a:lnTo>
                  <a:lnTo>
                    <a:pt x="785622" y="333883"/>
                  </a:lnTo>
                  <a:lnTo>
                    <a:pt x="775335" y="335809"/>
                  </a:lnTo>
                  <a:lnTo>
                    <a:pt x="766191" y="337200"/>
                  </a:lnTo>
                  <a:lnTo>
                    <a:pt x="758190" y="338044"/>
                  </a:lnTo>
                  <a:lnTo>
                    <a:pt x="751332" y="338327"/>
                  </a:lnTo>
                  <a:lnTo>
                    <a:pt x="738520" y="337706"/>
                  </a:lnTo>
                  <a:lnTo>
                    <a:pt x="700373" y="316960"/>
                  </a:lnTo>
                  <a:lnTo>
                    <a:pt x="692336" y="274788"/>
                  </a:lnTo>
                  <a:lnTo>
                    <a:pt x="692150" y="262763"/>
                  </a:lnTo>
                  <a:lnTo>
                    <a:pt x="692150" y="133476"/>
                  </a:lnTo>
                  <a:lnTo>
                    <a:pt x="663448" y="133476"/>
                  </a:lnTo>
                  <a:lnTo>
                    <a:pt x="663448" y="94107"/>
                  </a:lnTo>
                  <a:lnTo>
                    <a:pt x="692150" y="94107"/>
                  </a:lnTo>
                  <a:lnTo>
                    <a:pt x="692150" y="38353"/>
                  </a:lnTo>
                  <a:lnTo>
                    <a:pt x="740664" y="12446"/>
                  </a:lnTo>
                  <a:close/>
                </a:path>
                <a:path w="4417695" h="340994">
                  <a:moveTo>
                    <a:pt x="612648" y="12446"/>
                  </a:moveTo>
                  <a:lnTo>
                    <a:pt x="612648" y="94107"/>
                  </a:lnTo>
                  <a:lnTo>
                    <a:pt x="652145" y="94107"/>
                  </a:lnTo>
                  <a:lnTo>
                    <a:pt x="652145" y="133476"/>
                  </a:lnTo>
                  <a:lnTo>
                    <a:pt x="612648" y="133476"/>
                  </a:lnTo>
                  <a:lnTo>
                    <a:pt x="612648" y="264922"/>
                  </a:lnTo>
                  <a:lnTo>
                    <a:pt x="612648" y="275971"/>
                  </a:lnTo>
                  <a:lnTo>
                    <a:pt x="613664" y="283337"/>
                  </a:lnTo>
                  <a:lnTo>
                    <a:pt x="615442" y="287147"/>
                  </a:lnTo>
                  <a:lnTo>
                    <a:pt x="617220" y="290830"/>
                  </a:lnTo>
                  <a:lnTo>
                    <a:pt x="622046" y="292608"/>
                  </a:lnTo>
                  <a:lnTo>
                    <a:pt x="629920" y="292608"/>
                  </a:lnTo>
                  <a:lnTo>
                    <a:pt x="635508" y="292608"/>
                  </a:lnTo>
                  <a:lnTo>
                    <a:pt x="642620" y="292100"/>
                  </a:lnTo>
                  <a:lnTo>
                    <a:pt x="651256" y="290830"/>
                  </a:lnTo>
                  <a:lnTo>
                    <a:pt x="657606" y="333883"/>
                  </a:lnTo>
                  <a:lnTo>
                    <a:pt x="647319" y="335809"/>
                  </a:lnTo>
                  <a:lnTo>
                    <a:pt x="638175" y="337200"/>
                  </a:lnTo>
                  <a:lnTo>
                    <a:pt x="630174" y="338044"/>
                  </a:lnTo>
                  <a:lnTo>
                    <a:pt x="623316" y="338327"/>
                  </a:lnTo>
                  <a:lnTo>
                    <a:pt x="610504" y="337706"/>
                  </a:lnTo>
                  <a:lnTo>
                    <a:pt x="572357" y="316960"/>
                  </a:lnTo>
                  <a:lnTo>
                    <a:pt x="564320" y="274788"/>
                  </a:lnTo>
                  <a:lnTo>
                    <a:pt x="564134" y="262763"/>
                  </a:lnTo>
                  <a:lnTo>
                    <a:pt x="564134" y="133476"/>
                  </a:lnTo>
                  <a:lnTo>
                    <a:pt x="535432" y="133476"/>
                  </a:lnTo>
                  <a:lnTo>
                    <a:pt x="535432" y="94107"/>
                  </a:lnTo>
                  <a:lnTo>
                    <a:pt x="564134" y="94107"/>
                  </a:lnTo>
                  <a:lnTo>
                    <a:pt x="564134" y="38353"/>
                  </a:lnTo>
                  <a:lnTo>
                    <a:pt x="612648" y="12446"/>
                  </a:lnTo>
                  <a:close/>
                </a:path>
                <a:path w="4417695" h="340994">
                  <a:moveTo>
                    <a:pt x="4216908" y="5461"/>
                  </a:moveTo>
                  <a:lnTo>
                    <a:pt x="4265422" y="5461"/>
                  </a:lnTo>
                  <a:lnTo>
                    <a:pt x="4265422" y="59055"/>
                  </a:lnTo>
                  <a:lnTo>
                    <a:pt x="4216908" y="59055"/>
                  </a:lnTo>
                  <a:lnTo>
                    <a:pt x="4216908" y="5461"/>
                  </a:lnTo>
                  <a:close/>
                </a:path>
                <a:path w="4417695" h="340994">
                  <a:moveTo>
                    <a:pt x="3250692" y="5461"/>
                  </a:moveTo>
                  <a:lnTo>
                    <a:pt x="3299206" y="5461"/>
                  </a:lnTo>
                  <a:lnTo>
                    <a:pt x="3299206" y="59055"/>
                  </a:lnTo>
                  <a:lnTo>
                    <a:pt x="3250692" y="59055"/>
                  </a:lnTo>
                  <a:lnTo>
                    <a:pt x="3250692" y="5461"/>
                  </a:lnTo>
                  <a:close/>
                </a:path>
                <a:path w="4417695" h="340994">
                  <a:moveTo>
                    <a:pt x="3144647" y="5461"/>
                  </a:moveTo>
                  <a:lnTo>
                    <a:pt x="3193161" y="5461"/>
                  </a:lnTo>
                  <a:lnTo>
                    <a:pt x="3193161" y="335280"/>
                  </a:lnTo>
                  <a:lnTo>
                    <a:pt x="3147187" y="335280"/>
                  </a:lnTo>
                  <a:lnTo>
                    <a:pt x="3147187" y="314578"/>
                  </a:lnTo>
                  <a:lnTo>
                    <a:pt x="3135473" y="326060"/>
                  </a:lnTo>
                  <a:lnTo>
                    <a:pt x="3121485" y="334232"/>
                  </a:lnTo>
                  <a:lnTo>
                    <a:pt x="3105235" y="339117"/>
                  </a:lnTo>
                  <a:lnTo>
                    <a:pt x="3086735" y="340740"/>
                  </a:lnTo>
                  <a:lnTo>
                    <a:pt x="3065228" y="338548"/>
                  </a:lnTo>
                  <a:lnTo>
                    <a:pt x="3027977" y="320970"/>
                  </a:lnTo>
                  <a:lnTo>
                    <a:pt x="2999184" y="286676"/>
                  </a:lnTo>
                  <a:lnTo>
                    <a:pt x="2984325" y="241286"/>
                  </a:lnTo>
                  <a:lnTo>
                    <a:pt x="2982468" y="214757"/>
                  </a:lnTo>
                  <a:lnTo>
                    <a:pt x="2984210" y="187354"/>
                  </a:lnTo>
                  <a:lnTo>
                    <a:pt x="2998219" y="141408"/>
                  </a:lnTo>
                  <a:lnTo>
                    <a:pt x="3025699" y="108027"/>
                  </a:lnTo>
                  <a:lnTo>
                    <a:pt x="3062934" y="91021"/>
                  </a:lnTo>
                  <a:lnTo>
                    <a:pt x="3084957" y="88900"/>
                  </a:lnTo>
                  <a:lnTo>
                    <a:pt x="3103052" y="90400"/>
                  </a:lnTo>
                  <a:lnTo>
                    <a:pt x="3119040" y="94900"/>
                  </a:lnTo>
                  <a:lnTo>
                    <a:pt x="3132909" y="102401"/>
                  </a:lnTo>
                  <a:lnTo>
                    <a:pt x="3144647" y="112902"/>
                  </a:lnTo>
                  <a:lnTo>
                    <a:pt x="3144647" y="5461"/>
                  </a:lnTo>
                  <a:close/>
                </a:path>
                <a:path w="4417695" h="340994">
                  <a:moveTo>
                    <a:pt x="2636520" y="5461"/>
                  </a:moveTo>
                  <a:lnTo>
                    <a:pt x="2685034" y="5461"/>
                  </a:lnTo>
                  <a:lnTo>
                    <a:pt x="2685034" y="59055"/>
                  </a:lnTo>
                  <a:lnTo>
                    <a:pt x="2636520" y="59055"/>
                  </a:lnTo>
                  <a:lnTo>
                    <a:pt x="2636520" y="5461"/>
                  </a:lnTo>
                  <a:close/>
                </a:path>
                <a:path w="4417695" h="340994">
                  <a:moveTo>
                    <a:pt x="2333498" y="5461"/>
                  </a:moveTo>
                  <a:lnTo>
                    <a:pt x="2458339" y="5461"/>
                  </a:lnTo>
                  <a:lnTo>
                    <a:pt x="2486342" y="7129"/>
                  </a:lnTo>
                  <a:lnTo>
                    <a:pt x="2529204" y="20516"/>
                  </a:lnTo>
                  <a:lnTo>
                    <a:pt x="2563098" y="60563"/>
                  </a:lnTo>
                  <a:lnTo>
                    <a:pt x="2569464" y="91821"/>
                  </a:lnTo>
                  <a:lnTo>
                    <a:pt x="2568725" y="102679"/>
                  </a:lnTo>
                  <a:lnTo>
                    <a:pt x="2551249" y="141662"/>
                  </a:lnTo>
                  <a:lnTo>
                    <a:pt x="2525014" y="159003"/>
                  </a:lnTo>
                  <a:lnTo>
                    <a:pt x="2538420" y="163216"/>
                  </a:lnTo>
                  <a:lnTo>
                    <a:pt x="2569210" y="187451"/>
                  </a:lnTo>
                  <a:lnTo>
                    <a:pt x="2584211" y="223902"/>
                  </a:lnTo>
                  <a:lnTo>
                    <a:pt x="2585212" y="237617"/>
                  </a:lnTo>
                  <a:lnTo>
                    <a:pt x="2584309" y="251354"/>
                  </a:lnTo>
                  <a:lnTo>
                    <a:pt x="2570861" y="289306"/>
                  </a:lnTo>
                  <a:lnTo>
                    <a:pt x="2542786" y="317845"/>
                  </a:lnTo>
                  <a:lnTo>
                    <a:pt x="2499995" y="332517"/>
                  </a:lnTo>
                  <a:lnTo>
                    <a:pt x="2460752" y="335280"/>
                  </a:lnTo>
                  <a:lnTo>
                    <a:pt x="2333498" y="335280"/>
                  </a:lnTo>
                  <a:lnTo>
                    <a:pt x="2333498" y="5461"/>
                  </a:lnTo>
                  <a:close/>
                </a:path>
                <a:path w="4417695" h="340994">
                  <a:moveTo>
                    <a:pt x="0" y="5461"/>
                  </a:moveTo>
                  <a:lnTo>
                    <a:pt x="125603" y="5461"/>
                  </a:lnTo>
                  <a:lnTo>
                    <a:pt x="139459" y="5649"/>
                  </a:lnTo>
                  <a:lnTo>
                    <a:pt x="186362" y="10501"/>
                  </a:lnTo>
                  <a:lnTo>
                    <a:pt x="224863" y="30859"/>
                  </a:lnTo>
                  <a:lnTo>
                    <a:pt x="248515" y="69024"/>
                  </a:lnTo>
                  <a:lnTo>
                    <a:pt x="253873" y="102743"/>
                  </a:lnTo>
                  <a:lnTo>
                    <a:pt x="252011" y="124747"/>
                  </a:lnTo>
                  <a:lnTo>
                    <a:pt x="237049" y="161946"/>
                  </a:lnTo>
                  <a:lnTo>
                    <a:pt x="206756" y="189426"/>
                  </a:lnTo>
                  <a:lnTo>
                    <a:pt x="159321" y="203471"/>
                  </a:lnTo>
                  <a:lnTo>
                    <a:pt x="129032" y="205232"/>
                  </a:lnTo>
                  <a:lnTo>
                    <a:pt x="51689" y="205232"/>
                  </a:lnTo>
                  <a:lnTo>
                    <a:pt x="51689" y="335280"/>
                  </a:lnTo>
                  <a:lnTo>
                    <a:pt x="0" y="335280"/>
                  </a:lnTo>
                  <a:lnTo>
                    <a:pt x="0" y="5461"/>
                  </a:lnTo>
                  <a:close/>
                </a:path>
                <a:path w="4417695" h="340994">
                  <a:moveTo>
                    <a:pt x="2155825" y="0"/>
                  </a:moveTo>
                  <a:lnTo>
                    <a:pt x="2165064" y="309"/>
                  </a:lnTo>
                  <a:lnTo>
                    <a:pt x="2175065" y="1238"/>
                  </a:lnTo>
                  <a:lnTo>
                    <a:pt x="2185828" y="2786"/>
                  </a:lnTo>
                  <a:lnTo>
                    <a:pt x="2197354" y="4952"/>
                  </a:lnTo>
                  <a:lnTo>
                    <a:pt x="2190623" y="47498"/>
                  </a:lnTo>
                  <a:lnTo>
                    <a:pt x="2182860" y="46497"/>
                  </a:lnTo>
                  <a:lnTo>
                    <a:pt x="2175764" y="45783"/>
                  </a:lnTo>
                  <a:lnTo>
                    <a:pt x="2169334" y="45354"/>
                  </a:lnTo>
                  <a:lnTo>
                    <a:pt x="2163572" y="45212"/>
                  </a:lnTo>
                  <a:lnTo>
                    <a:pt x="2155063" y="45212"/>
                  </a:lnTo>
                  <a:lnTo>
                    <a:pt x="2135886" y="76708"/>
                  </a:lnTo>
                  <a:lnTo>
                    <a:pt x="2135886" y="94107"/>
                  </a:lnTo>
                  <a:lnTo>
                    <a:pt x="2180717" y="94107"/>
                  </a:lnTo>
                  <a:lnTo>
                    <a:pt x="2180717" y="133476"/>
                  </a:lnTo>
                  <a:lnTo>
                    <a:pt x="2135886" y="133476"/>
                  </a:lnTo>
                  <a:lnTo>
                    <a:pt x="2135886" y="335280"/>
                  </a:lnTo>
                  <a:lnTo>
                    <a:pt x="2087245" y="335280"/>
                  </a:lnTo>
                  <a:lnTo>
                    <a:pt x="2087245" y="133476"/>
                  </a:lnTo>
                  <a:lnTo>
                    <a:pt x="2052320" y="133476"/>
                  </a:lnTo>
                  <a:lnTo>
                    <a:pt x="2052320" y="94107"/>
                  </a:lnTo>
                  <a:lnTo>
                    <a:pt x="2087245" y="94107"/>
                  </a:lnTo>
                  <a:lnTo>
                    <a:pt x="2087245" y="73406"/>
                  </a:lnTo>
                  <a:lnTo>
                    <a:pt x="2087461" y="64527"/>
                  </a:lnTo>
                  <a:lnTo>
                    <a:pt x="2097246" y="25669"/>
                  </a:lnTo>
                  <a:lnTo>
                    <a:pt x="2128853" y="3127"/>
                  </a:lnTo>
                  <a:lnTo>
                    <a:pt x="2141368" y="783"/>
                  </a:lnTo>
                  <a:lnTo>
                    <a:pt x="2155825" y="0"/>
                  </a:lnTo>
                  <a:close/>
                </a:path>
              </a:pathLst>
            </a:custGeom>
            <a:ln w="18288">
              <a:solidFill>
                <a:srgbClr val="FFFFFF"/>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25853"/>
            <a:ext cx="7268209" cy="4278630"/>
          </a:xfrm>
          <a:prstGeom prst="rect">
            <a:avLst/>
          </a:prstGeom>
        </p:spPr>
        <p:txBody>
          <a:bodyPr vert="horz" wrap="square" lIns="0" tIns="12700" rIns="0" bIns="0" rtlCol="0">
            <a:spAutoFit/>
          </a:bodyPr>
          <a:lstStyle/>
          <a:p>
            <a:pPr marL="285115" marR="10795" indent="-273050" algn="just">
              <a:lnSpc>
                <a:spcPct val="100000"/>
              </a:lnSpc>
              <a:spcBef>
                <a:spcPts val="100"/>
              </a:spcBef>
              <a:buClr>
                <a:srgbClr val="FD8537"/>
              </a:buClr>
              <a:buSzPct val="68750"/>
              <a:buChar char="•"/>
              <a:tabLst>
                <a:tab pos="285750" algn="l"/>
              </a:tabLst>
            </a:pPr>
            <a:r>
              <a:rPr sz="2400" dirty="0">
                <a:solidFill>
                  <a:srgbClr val="5A160A"/>
                </a:solidFill>
                <a:latin typeface="Arial"/>
                <a:cs typeface="Arial"/>
              </a:rPr>
              <a:t>In </a:t>
            </a:r>
            <a:r>
              <a:rPr sz="2400" spc="-5" dirty="0">
                <a:solidFill>
                  <a:srgbClr val="5A160A"/>
                </a:solidFill>
                <a:latin typeface="Arial"/>
                <a:cs typeface="Arial"/>
              </a:rPr>
              <a:t>general, species diversity decreases as we move  away </a:t>
            </a:r>
            <a:r>
              <a:rPr sz="2400" dirty="0">
                <a:solidFill>
                  <a:srgbClr val="5A160A"/>
                </a:solidFill>
                <a:latin typeface="Arial"/>
                <a:cs typeface="Arial"/>
              </a:rPr>
              <a:t>from the </a:t>
            </a:r>
            <a:r>
              <a:rPr sz="2400" spc="-5" dirty="0">
                <a:solidFill>
                  <a:srgbClr val="5A160A"/>
                </a:solidFill>
                <a:latin typeface="Arial"/>
                <a:cs typeface="Arial"/>
              </a:rPr>
              <a:t>equator towards </a:t>
            </a:r>
            <a:r>
              <a:rPr sz="2400" dirty="0">
                <a:solidFill>
                  <a:srgbClr val="5A160A"/>
                </a:solidFill>
                <a:latin typeface="Arial"/>
                <a:cs typeface="Arial"/>
              </a:rPr>
              <a:t>the</a:t>
            </a:r>
            <a:r>
              <a:rPr sz="2400" spc="-25" dirty="0">
                <a:solidFill>
                  <a:srgbClr val="5A160A"/>
                </a:solidFill>
                <a:latin typeface="Arial"/>
                <a:cs typeface="Arial"/>
              </a:rPr>
              <a:t> </a:t>
            </a:r>
            <a:r>
              <a:rPr sz="2400" spc="-5" dirty="0">
                <a:solidFill>
                  <a:srgbClr val="5A160A"/>
                </a:solidFill>
                <a:latin typeface="Arial"/>
                <a:cs typeface="Arial"/>
              </a:rPr>
              <a:t>poles.</a:t>
            </a:r>
            <a:endParaRPr sz="2400">
              <a:latin typeface="Arial"/>
              <a:cs typeface="Arial"/>
            </a:endParaRPr>
          </a:p>
          <a:p>
            <a:pPr marL="285115" marR="5080" indent="-273050" algn="just">
              <a:lnSpc>
                <a:spcPct val="100000"/>
              </a:lnSpc>
              <a:spcBef>
                <a:spcPts val="600"/>
              </a:spcBef>
              <a:buClr>
                <a:srgbClr val="FD8537"/>
              </a:buClr>
              <a:buSzPct val="68750"/>
              <a:buChar char="•"/>
              <a:tabLst>
                <a:tab pos="285750" algn="l"/>
              </a:tabLst>
            </a:pPr>
            <a:r>
              <a:rPr sz="2400" dirty="0">
                <a:solidFill>
                  <a:srgbClr val="5A160A"/>
                </a:solidFill>
                <a:latin typeface="Arial"/>
                <a:cs typeface="Arial"/>
              </a:rPr>
              <a:t>Few </a:t>
            </a:r>
            <a:r>
              <a:rPr sz="2400" spc="-5" dirty="0">
                <a:solidFill>
                  <a:srgbClr val="5A160A"/>
                </a:solidFill>
                <a:latin typeface="Arial"/>
                <a:cs typeface="Arial"/>
              </a:rPr>
              <a:t>exceptions: tropics (latitudinal range </a:t>
            </a:r>
            <a:r>
              <a:rPr sz="2400" dirty="0">
                <a:solidFill>
                  <a:srgbClr val="5A160A"/>
                </a:solidFill>
                <a:latin typeface="Arial"/>
                <a:cs typeface="Arial"/>
              </a:rPr>
              <a:t>of 23.5° </a:t>
            </a:r>
            <a:r>
              <a:rPr sz="2400" spc="-5" dirty="0">
                <a:solidFill>
                  <a:srgbClr val="5A160A"/>
                </a:solidFill>
                <a:latin typeface="Arial"/>
                <a:cs typeface="Arial"/>
              </a:rPr>
              <a:t>N  </a:t>
            </a:r>
            <a:r>
              <a:rPr sz="2400" dirty="0">
                <a:solidFill>
                  <a:srgbClr val="5A160A"/>
                </a:solidFill>
                <a:latin typeface="Arial"/>
                <a:cs typeface="Arial"/>
              </a:rPr>
              <a:t>to </a:t>
            </a:r>
            <a:r>
              <a:rPr sz="2400" spc="-5" dirty="0">
                <a:solidFill>
                  <a:srgbClr val="5A160A"/>
                </a:solidFill>
                <a:latin typeface="Arial"/>
                <a:cs typeface="Arial"/>
              </a:rPr>
              <a:t>23.5° </a:t>
            </a:r>
            <a:r>
              <a:rPr sz="2400" dirty="0">
                <a:solidFill>
                  <a:srgbClr val="5A160A"/>
                </a:solidFill>
                <a:latin typeface="Arial"/>
                <a:cs typeface="Arial"/>
              </a:rPr>
              <a:t>S) </a:t>
            </a:r>
            <a:r>
              <a:rPr sz="2400" spc="-5" dirty="0">
                <a:solidFill>
                  <a:srgbClr val="5A160A"/>
                </a:solidFill>
                <a:latin typeface="Arial"/>
                <a:cs typeface="Arial"/>
              </a:rPr>
              <a:t>harbour more species than temperate or  polar </a:t>
            </a:r>
            <a:r>
              <a:rPr sz="2400" dirty="0">
                <a:solidFill>
                  <a:srgbClr val="5A160A"/>
                </a:solidFill>
                <a:latin typeface="Arial"/>
                <a:cs typeface="Arial"/>
              </a:rPr>
              <a:t>areas.</a:t>
            </a:r>
            <a:endParaRPr sz="2400">
              <a:latin typeface="Arial"/>
              <a:cs typeface="Arial"/>
            </a:endParaRPr>
          </a:p>
          <a:p>
            <a:pPr marL="285115" marR="88900" indent="-273050">
              <a:lnSpc>
                <a:spcPct val="100000"/>
              </a:lnSpc>
              <a:spcBef>
                <a:spcPts val="605"/>
              </a:spcBef>
              <a:buClr>
                <a:srgbClr val="FD8537"/>
              </a:buClr>
              <a:buSzPct val="68750"/>
              <a:buChar char="•"/>
              <a:tabLst>
                <a:tab pos="285115" algn="l"/>
                <a:tab pos="285750" algn="l"/>
              </a:tabLst>
            </a:pPr>
            <a:r>
              <a:rPr sz="2400" spc="-5" dirty="0">
                <a:solidFill>
                  <a:srgbClr val="5A160A"/>
                </a:solidFill>
                <a:latin typeface="Arial"/>
                <a:cs typeface="Arial"/>
              </a:rPr>
              <a:t>Colombia located near </a:t>
            </a:r>
            <a:r>
              <a:rPr sz="2400" dirty="0">
                <a:solidFill>
                  <a:srgbClr val="5A160A"/>
                </a:solidFill>
                <a:latin typeface="Arial"/>
                <a:cs typeface="Arial"/>
              </a:rPr>
              <a:t>the </a:t>
            </a:r>
            <a:r>
              <a:rPr sz="2400" spc="-5" dirty="0">
                <a:solidFill>
                  <a:srgbClr val="5A160A"/>
                </a:solidFill>
                <a:latin typeface="Arial"/>
                <a:cs typeface="Arial"/>
              </a:rPr>
              <a:t>equator has nearly  1,400 species </a:t>
            </a:r>
            <a:r>
              <a:rPr sz="2400" dirty="0">
                <a:solidFill>
                  <a:srgbClr val="5A160A"/>
                </a:solidFill>
                <a:latin typeface="Arial"/>
                <a:cs typeface="Arial"/>
              </a:rPr>
              <a:t>of </a:t>
            </a:r>
            <a:r>
              <a:rPr sz="2400" spc="-5" dirty="0">
                <a:solidFill>
                  <a:srgbClr val="5A160A"/>
                </a:solidFill>
                <a:latin typeface="Arial"/>
                <a:cs typeface="Arial"/>
              </a:rPr>
              <a:t>birds while New </a:t>
            </a:r>
            <a:r>
              <a:rPr sz="2400" spc="-60" dirty="0">
                <a:solidFill>
                  <a:srgbClr val="5A160A"/>
                </a:solidFill>
                <a:latin typeface="Arial"/>
                <a:cs typeface="Arial"/>
              </a:rPr>
              <a:t>York </a:t>
            </a:r>
            <a:r>
              <a:rPr sz="2400" dirty="0">
                <a:solidFill>
                  <a:srgbClr val="5A160A"/>
                </a:solidFill>
                <a:latin typeface="Arial"/>
                <a:cs typeface="Arial"/>
              </a:rPr>
              <a:t>at 41° </a:t>
            </a:r>
            <a:r>
              <a:rPr sz="2400" spc="-5" dirty="0">
                <a:solidFill>
                  <a:srgbClr val="5A160A"/>
                </a:solidFill>
                <a:latin typeface="Arial"/>
                <a:cs typeface="Arial"/>
              </a:rPr>
              <a:t>N has  105 species and Greenland </a:t>
            </a:r>
            <a:r>
              <a:rPr sz="2400" dirty="0">
                <a:solidFill>
                  <a:srgbClr val="5A160A"/>
                </a:solidFill>
                <a:latin typeface="Arial"/>
                <a:cs typeface="Arial"/>
              </a:rPr>
              <a:t>at </a:t>
            </a:r>
            <a:r>
              <a:rPr sz="2400" spc="-5" dirty="0">
                <a:solidFill>
                  <a:srgbClr val="5A160A"/>
                </a:solidFill>
                <a:latin typeface="Arial"/>
                <a:cs typeface="Arial"/>
              </a:rPr>
              <a:t>71° N only 56  species.</a:t>
            </a:r>
            <a:endParaRPr sz="2400">
              <a:latin typeface="Arial"/>
              <a:cs typeface="Arial"/>
            </a:endParaRPr>
          </a:p>
          <a:p>
            <a:pPr marL="285115" marR="588645" indent="-273050">
              <a:lnSpc>
                <a:spcPct val="100000"/>
              </a:lnSpc>
              <a:spcBef>
                <a:spcPts val="600"/>
              </a:spcBef>
              <a:buClr>
                <a:srgbClr val="FD8537"/>
              </a:buClr>
              <a:buSzPct val="68750"/>
              <a:buChar char="•"/>
              <a:tabLst>
                <a:tab pos="285115" algn="l"/>
                <a:tab pos="285750" algn="l"/>
              </a:tabLst>
            </a:pPr>
            <a:r>
              <a:rPr sz="2400" spc="-5" dirty="0">
                <a:solidFill>
                  <a:srgbClr val="5A160A"/>
                </a:solidFill>
                <a:latin typeface="Arial"/>
                <a:cs typeface="Arial"/>
              </a:rPr>
              <a:t>India, with much </a:t>
            </a:r>
            <a:r>
              <a:rPr sz="2400" dirty="0">
                <a:solidFill>
                  <a:srgbClr val="5A160A"/>
                </a:solidFill>
                <a:latin typeface="Arial"/>
                <a:cs typeface="Arial"/>
              </a:rPr>
              <a:t>of its </a:t>
            </a:r>
            <a:r>
              <a:rPr sz="2400" spc="-5" dirty="0">
                <a:solidFill>
                  <a:srgbClr val="5A160A"/>
                </a:solidFill>
                <a:latin typeface="Arial"/>
                <a:cs typeface="Arial"/>
              </a:rPr>
              <a:t>land area in </a:t>
            </a:r>
            <a:r>
              <a:rPr sz="2400" dirty="0">
                <a:solidFill>
                  <a:srgbClr val="5A160A"/>
                </a:solidFill>
                <a:latin typeface="Arial"/>
                <a:cs typeface="Arial"/>
              </a:rPr>
              <a:t>the tropical  </a:t>
            </a:r>
            <a:r>
              <a:rPr sz="2400" spc="-5" dirty="0">
                <a:solidFill>
                  <a:srgbClr val="5A160A"/>
                </a:solidFill>
                <a:latin typeface="Arial"/>
                <a:cs typeface="Arial"/>
              </a:rPr>
              <a:t>latitudes, has </a:t>
            </a:r>
            <a:r>
              <a:rPr sz="2400" dirty="0">
                <a:solidFill>
                  <a:srgbClr val="5A160A"/>
                </a:solidFill>
                <a:latin typeface="Arial"/>
                <a:cs typeface="Arial"/>
              </a:rPr>
              <a:t>more than </a:t>
            </a:r>
            <a:r>
              <a:rPr sz="2400" spc="-5" dirty="0">
                <a:solidFill>
                  <a:srgbClr val="5A160A"/>
                </a:solidFill>
                <a:latin typeface="Arial"/>
                <a:cs typeface="Arial"/>
              </a:rPr>
              <a:t>1,200 species </a:t>
            </a:r>
            <a:r>
              <a:rPr sz="2400" dirty="0">
                <a:solidFill>
                  <a:srgbClr val="5A160A"/>
                </a:solidFill>
                <a:latin typeface="Arial"/>
                <a:cs typeface="Arial"/>
              </a:rPr>
              <a:t>of</a:t>
            </a:r>
            <a:r>
              <a:rPr sz="2400" spc="25" dirty="0">
                <a:solidFill>
                  <a:srgbClr val="5A160A"/>
                </a:solidFill>
                <a:latin typeface="Arial"/>
                <a:cs typeface="Arial"/>
              </a:rPr>
              <a:t> </a:t>
            </a:r>
            <a:r>
              <a:rPr sz="2400" spc="-5" dirty="0">
                <a:solidFill>
                  <a:srgbClr val="5A160A"/>
                </a:solidFill>
                <a:latin typeface="Arial"/>
                <a:cs typeface="Arial"/>
              </a:rPr>
              <a:t>birds.</a:t>
            </a:r>
            <a:endParaRPr sz="2400">
              <a:latin typeface="Arial"/>
              <a:cs typeface="Arial"/>
            </a:endParaRPr>
          </a:p>
        </p:txBody>
      </p:sp>
      <p:grpSp>
        <p:nvGrpSpPr>
          <p:cNvPr id="3" name="object 3"/>
          <p:cNvGrpSpPr/>
          <p:nvPr/>
        </p:nvGrpSpPr>
        <p:grpSpPr>
          <a:xfrm>
            <a:off x="1968500" y="485775"/>
            <a:ext cx="4978400" cy="752475"/>
            <a:chOff x="1968500" y="485775"/>
            <a:chExt cx="4978400" cy="752475"/>
          </a:xfrm>
        </p:grpSpPr>
        <p:sp>
          <p:nvSpPr>
            <p:cNvPr id="4" name="object 4"/>
            <p:cNvSpPr/>
            <p:nvPr/>
          </p:nvSpPr>
          <p:spPr>
            <a:xfrm>
              <a:off x="1981200" y="609663"/>
              <a:ext cx="4953000" cy="584835"/>
            </a:xfrm>
            <a:custGeom>
              <a:avLst/>
              <a:gdLst/>
              <a:ahLst/>
              <a:cxnLst/>
              <a:rect l="l" t="t" r="r" b="b"/>
              <a:pathLst>
                <a:path w="4953000" h="584835">
                  <a:moveTo>
                    <a:pt x="0" y="584771"/>
                  </a:moveTo>
                  <a:lnTo>
                    <a:pt x="4953000" y="584771"/>
                  </a:lnTo>
                  <a:lnTo>
                    <a:pt x="4953000" y="0"/>
                  </a:lnTo>
                  <a:lnTo>
                    <a:pt x="0" y="0"/>
                  </a:lnTo>
                  <a:lnTo>
                    <a:pt x="0" y="584771"/>
                  </a:lnTo>
                  <a:close/>
                </a:path>
              </a:pathLst>
            </a:custGeom>
            <a:ln w="25399">
              <a:solidFill>
                <a:srgbClr val="B32C16"/>
              </a:solidFill>
            </a:ln>
          </p:spPr>
          <p:txBody>
            <a:bodyPr wrap="square" lIns="0" tIns="0" rIns="0" bIns="0" rtlCol="0"/>
            <a:lstStyle/>
            <a:p>
              <a:endParaRPr/>
            </a:p>
          </p:txBody>
        </p:sp>
        <p:sp>
          <p:nvSpPr>
            <p:cNvPr id="5" name="object 5"/>
            <p:cNvSpPr/>
            <p:nvPr/>
          </p:nvSpPr>
          <p:spPr>
            <a:xfrm>
              <a:off x="2162175" y="485775"/>
              <a:ext cx="4581525" cy="752475"/>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3460" y="375920"/>
            <a:ext cx="5120005"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565F6C"/>
                </a:solidFill>
              </a:rPr>
              <a:t>Amazon Rain</a:t>
            </a:r>
            <a:r>
              <a:rPr sz="4400" spc="-70" dirty="0">
                <a:solidFill>
                  <a:srgbClr val="565F6C"/>
                </a:solidFill>
              </a:rPr>
              <a:t> </a:t>
            </a:r>
            <a:r>
              <a:rPr sz="4400" spc="-5" dirty="0">
                <a:solidFill>
                  <a:srgbClr val="565F6C"/>
                </a:solidFill>
              </a:rPr>
              <a:t>Forest</a:t>
            </a:r>
            <a:endParaRPr sz="4400"/>
          </a:p>
        </p:txBody>
      </p:sp>
      <p:grpSp>
        <p:nvGrpSpPr>
          <p:cNvPr id="3" name="object 3"/>
          <p:cNvGrpSpPr/>
          <p:nvPr/>
        </p:nvGrpSpPr>
        <p:grpSpPr>
          <a:xfrm>
            <a:off x="139700" y="1663700"/>
            <a:ext cx="3168650" cy="4216400"/>
            <a:chOff x="139700" y="1663700"/>
            <a:chExt cx="3168650" cy="4216400"/>
          </a:xfrm>
        </p:grpSpPr>
        <p:sp>
          <p:nvSpPr>
            <p:cNvPr id="4" name="object 4"/>
            <p:cNvSpPr/>
            <p:nvPr/>
          </p:nvSpPr>
          <p:spPr>
            <a:xfrm>
              <a:off x="194310" y="1676400"/>
              <a:ext cx="3101340" cy="417004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6050" y="1670050"/>
              <a:ext cx="3155950" cy="4203700"/>
            </a:xfrm>
            <a:custGeom>
              <a:avLst/>
              <a:gdLst/>
              <a:ahLst/>
              <a:cxnLst/>
              <a:rect l="l" t="t" r="r" b="b"/>
              <a:pathLst>
                <a:path w="3155950" h="4203700">
                  <a:moveTo>
                    <a:pt x="0" y="4203700"/>
                  </a:moveTo>
                  <a:lnTo>
                    <a:pt x="3155950" y="4203700"/>
                  </a:lnTo>
                  <a:lnTo>
                    <a:pt x="3155950" y="0"/>
                  </a:lnTo>
                  <a:lnTo>
                    <a:pt x="0" y="0"/>
                  </a:lnTo>
                  <a:lnTo>
                    <a:pt x="0" y="4203700"/>
                  </a:lnTo>
                  <a:close/>
                </a:path>
              </a:pathLst>
            </a:custGeom>
            <a:ln w="12700">
              <a:solidFill>
                <a:srgbClr val="000000"/>
              </a:solidFill>
            </a:ln>
          </p:spPr>
          <p:txBody>
            <a:bodyPr wrap="square" lIns="0" tIns="0" rIns="0" bIns="0" rtlCol="0"/>
            <a:lstStyle/>
            <a:p>
              <a:endParaRPr/>
            </a:p>
          </p:txBody>
        </p:sp>
      </p:grpSp>
      <p:sp>
        <p:nvSpPr>
          <p:cNvPr id="6" name="object 6"/>
          <p:cNvSpPr/>
          <p:nvPr/>
        </p:nvSpPr>
        <p:spPr>
          <a:xfrm>
            <a:off x="3478910" y="1683511"/>
            <a:ext cx="5512689" cy="418388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33680"/>
            <a:ext cx="7391400" cy="661720"/>
          </a:xfrm>
        </p:spPr>
        <p:txBody>
          <a:bodyPr/>
          <a:lstStyle/>
          <a:p>
            <a:pPr algn="ctr"/>
            <a:r>
              <a:rPr lang="en-US" dirty="0" smtClean="0"/>
              <a:t>BIODIVERSITY</a:t>
            </a:r>
            <a:endParaRPr lang="en-US" dirty="0"/>
          </a:p>
        </p:txBody>
      </p:sp>
      <p:sp>
        <p:nvSpPr>
          <p:cNvPr id="3" name="Rectangle 2"/>
          <p:cNvSpPr/>
          <p:nvPr/>
        </p:nvSpPr>
        <p:spPr>
          <a:xfrm>
            <a:off x="381000" y="1295400"/>
            <a:ext cx="8382000" cy="5016758"/>
          </a:xfrm>
          <a:prstGeom prst="rect">
            <a:avLst/>
          </a:prstGeom>
        </p:spPr>
        <p:txBody>
          <a:bodyPr wrap="square">
            <a:spAutoFit/>
          </a:bodyPr>
          <a:lstStyle/>
          <a:p>
            <a:pPr algn="just">
              <a:buFont typeface="Wingdings" pitchFamily="2" charset="2"/>
              <a:buChar char="§"/>
            </a:pPr>
            <a:r>
              <a:rPr lang="en-US" sz="2000" dirty="0" smtClean="0"/>
              <a:t>Father of biodiversity is the </a:t>
            </a:r>
            <a:r>
              <a:rPr lang="en-US" sz="2000" dirty="0" err="1" smtClean="0"/>
              <a:t>sociobiologist</a:t>
            </a:r>
            <a:r>
              <a:rPr lang="en-US" sz="2000" dirty="0" smtClean="0"/>
              <a:t> “Edward Wilson”. He </a:t>
            </a:r>
            <a:r>
              <a:rPr lang="en-US" sz="2000" dirty="0" err="1" smtClean="0"/>
              <a:t>popularised</a:t>
            </a:r>
            <a:r>
              <a:rPr lang="en-US" sz="2000" dirty="0" smtClean="0"/>
              <a:t> the term “Biodiversity”, but the term “Biodiversity” was coined by “</a:t>
            </a:r>
            <a:r>
              <a:rPr lang="en-US" sz="2000" dirty="0" err="1" smtClean="0"/>
              <a:t>W.G.Rosen</a:t>
            </a:r>
            <a:r>
              <a:rPr lang="en-US" sz="2000" dirty="0" smtClean="0"/>
              <a:t>”.</a:t>
            </a:r>
          </a:p>
          <a:p>
            <a:pPr algn="just">
              <a:buFont typeface="Wingdings" pitchFamily="2" charset="2"/>
              <a:buChar char="§"/>
            </a:pPr>
            <a:r>
              <a:rPr lang="en-US" sz="2000" dirty="0" smtClean="0"/>
              <a:t>Edward Wilson describe biodiversity as the combined diversity at all the level of biological </a:t>
            </a:r>
            <a:r>
              <a:rPr lang="en-US" sz="2000" dirty="0" err="1" smtClean="0"/>
              <a:t>organisation</a:t>
            </a:r>
            <a:r>
              <a:rPr lang="en-US" sz="2000" dirty="0" smtClean="0"/>
              <a:t> ranging from macromolecule within the cell to </a:t>
            </a:r>
            <a:r>
              <a:rPr lang="en-US" sz="2000" dirty="0" err="1" smtClean="0"/>
              <a:t>genes,gene</a:t>
            </a:r>
            <a:r>
              <a:rPr lang="en-US" sz="2000" dirty="0" smtClean="0"/>
              <a:t> pools, </a:t>
            </a:r>
            <a:r>
              <a:rPr lang="en-US" sz="2000" dirty="0" err="1" smtClean="0"/>
              <a:t>species,ecosystem</a:t>
            </a:r>
            <a:r>
              <a:rPr lang="en-US" sz="2000" dirty="0" smtClean="0"/>
              <a:t> and biomes .</a:t>
            </a:r>
          </a:p>
          <a:p>
            <a:pPr algn="just">
              <a:buFont typeface="Wingdings" pitchFamily="2" charset="2"/>
              <a:buChar char="§"/>
            </a:pPr>
            <a:r>
              <a:rPr lang="en-US" sz="2000" dirty="0" smtClean="0"/>
              <a:t>It is existence of wide variety of species (species diversity) or other </a:t>
            </a:r>
            <a:r>
              <a:rPr lang="en-US" sz="2000" dirty="0" err="1" smtClean="0"/>
              <a:t>taxa</a:t>
            </a:r>
            <a:r>
              <a:rPr lang="en-US" sz="2000" dirty="0" smtClean="0"/>
              <a:t> of plants, animals and microorganisms in a natural habitat or of communities within a particular environment (ecological diversity )or of genetic variation within a species (Genetic diversity).</a:t>
            </a:r>
          </a:p>
          <a:p>
            <a:pPr algn="just">
              <a:buFont typeface="Wingdings" pitchFamily="2" charset="2"/>
              <a:buChar char="§"/>
            </a:pPr>
            <a:r>
              <a:rPr lang="en-US" sz="2000" dirty="0" smtClean="0"/>
              <a:t>Biodiversity ( synonym for “life on earth”) or biological diversity (Greek word “BIOS” means life and “Diversity” means variety) is the occurrence of different type of ecosystems, different species of organisms, with their biotype and genes adapted to different climates, environment along with their interactions and processes.</a:t>
            </a:r>
          </a:p>
          <a:p>
            <a:pPr algn="just">
              <a:buFont typeface="Wingdings" pitchFamily="2" charset="2"/>
              <a:buChar char="§"/>
            </a:pPr>
            <a:r>
              <a:rPr lang="en-US" sz="2000" dirty="0" smtClean="0"/>
              <a:t>It is the sum total of diversity that exist at all level of biological </a:t>
            </a:r>
            <a:r>
              <a:rPr lang="en-US" sz="2000" dirty="0" err="1" smtClean="0"/>
              <a:t>organisation</a:t>
            </a:r>
            <a:r>
              <a:rPr lang="en-US" sz="2000" dirty="0" smtClean="0"/>
              <a:t>.</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680" y="0"/>
            <a:ext cx="9147810" cy="6861175"/>
            <a:chOff x="-3680" y="0"/>
            <a:chExt cx="9147810" cy="6861175"/>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69" y="3175"/>
              <a:ext cx="819785" cy="819150"/>
            </a:xfrm>
            <a:custGeom>
              <a:avLst/>
              <a:gdLst/>
              <a:ahLst/>
              <a:cxnLst/>
              <a:rect l="l" t="t" r="r" b="b"/>
              <a:pathLst>
                <a:path w="819785" h="819150">
                  <a:moveTo>
                    <a:pt x="819655" y="0"/>
                  </a:moveTo>
                  <a:lnTo>
                    <a:pt x="505" y="0"/>
                  </a:lnTo>
                  <a:lnTo>
                    <a:pt x="0" y="819150"/>
                  </a:lnTo>
                  <a:lnTo>
                    <a:pt x="505" y="819150"/>
                  </a:lnTo>
                  <a:lnTo>
                    <a:pt x="48636" y="817759"/>
                  </a:lnTo>
                  <a:lnTo>
                    <a:pt x="96034" y="813638"/>
                  </a:lnTo>
                  <a:lnTo>
                    <a:pt x="142624" y="806864"/>
                  </a:lnTo>
                  <a:lnTo>
                    <a:pt x="188327" y="797514"/>
                  </a:lnTo>
                  <a:lnTo>
                    <a:pt x="233068" y="785664"/>
                  </a:lnTo>
                  <a:lnTo>
                    <a:pt x="276769" y="771391"/>
                  </a:lnTo>
                  <a:lnTo>
                    <a:pt x="319353" y="754772"/>
                  </a:lnTo>
                  <a:lnTo>
                    <a:pt x="360744" y="735885"/>
                  </a:lnTo>
                  <a:lnTo>
                    <a:pt x="400866" y="714805"/>
                  </a:lnTo>
                  <a:lnTo>
                    <a:pt x="439640" y="691610"/>
                  </a:lnTo>
                  <a:lnTo>
                    <a:pt x="476990" y="666377"/>
                  </a:lnTo>
                  <a:lnTo>
                    <a:pt x="512840" y="639182"/>
                  </a:lnTo>
                  <a:lnTo>
                    <a:pt x="547112" y="610102"/>
                  </a:lnTo>
                  <a:lnTo>
                    <a:pt x="579730" y="579215"/>
                  </a:lnTo>
                  <a:lnTo>
                    <a:pt x="610617" y="546596"/>
                  </a:lnTo>
                  <a:lnTo>
                    <a:pt x="639696" y="512323"/>
                  </a:lnTo>
                  <a:lnTo>
                    <a:pt x="666890" y="476473"/>
                  </a:lnTo>
                  <a:lnTo>
                    <a:pt x="692122" y="439123"/>
                  </a:lnTo>
                  <a:lnTo>
                    <a:pt x="715316" y="400349"/>
                  </a:lnTo>
                  <a:lnTo>
                    <a:pt x="736395" y="360228"/>
                  </a:lnTo>
                  <a:lnTo>
                    <a:pt x="755282" y="318837"/>
                  </a:lnTo>
                  <a:lnTo>
                    <a:pt x="771899" y="276253"/>
                  </a:lnTo>
                  <a:lnTo>
                    <a:pt x="786171" y="232553"/>
                  </a:lnTo>
                  <a:lnTo>
                    <a:pt x="798021" y="187814"/>
                  </a:lnTo>
                  <a:lnTo>
                    <a:pt x="807370" y="142112"/>
                  </a:lnTo>
                  <a:lnTo>
                    <a:pt x="814144" y="95524"/>
                  </a:lnTo>
                  <a:lnTo>
                    <a:pt x="818265" y="48128"/>
                  </a:lnTo>
                  <a:lnTo>
                    <a:pt x="819655" y="0"/>
                  </a:lnTo>
                  <a:close/>
                </a:path>
              </a:pathLst>
            </a:custGeom>
            <a:solidFill>
              <a:srgbClr val="FDF9F4">
                <a:alpha val="32940"/>
              </a:srgbClr>
            </a:solidFill>
          </p:spPr>
          <p:txBody>
            <a:bodyPr wrap="square" lIns="0" tIns="0" rIns="0" bIns="0" rtlCol="0"/>
            <a:lstStyle/>
            <a:p>
              <a:endParaRPr/>
            </a:p>
          </p:txBody>
        </p:sp>
        <p:sp>
          <p:nvSpPr>
            <p:cNvPr id="5" name="object 5"/>
            <p:cNvSpPr/>
            <p:nvPr/>
          </p:nvSpPr>
          <p:spPr>
            <a:xfrm>
              <a:off x="2669" y="3175"/>
              <a:ext cx="819785" cy="819150"/>
            </a:xfrm>
            <a:custGeom>
              <a:avLst/>
              <a:gdLst/>
              <a:ahLst/>
              <a:cxnLst/>
              <a:rect l="l" t="t" r="r" b="b"/>
              <a:pathLst>
                <a:path w="819785" h="819150">
                  <a:moveTo>
                    <a:pt x="819655" y="0"/>
                  </a:moveTo>
                  <a:lnTo>
                    <a:pt x="818265" y="48128"/>
                  </a:lnTo>
                  <a:lnTo>
                    <a:pt x="814144" y="95524"/>
                  </a:lnTo>
                  <a:lnTo>
                    <a:pt x="807370" y="142112"/>
                  </a:lnTo>
                  <a:lnTo>
                    <a:pt x="798021" y="187814"/>
                  </a:lnTo>
                  <a:lnTo>
                    <a:pt x="786171" y="232553"/>
                  </a:lnTo>
                  <a:lnTo>
                    <a:pt x="771899" y="276253"/>
                  </a:lnTo>
                  <a:lnTo>
                    <a:pt x="755282" y="318837"/>
                  </a:lnTo>
                  <a:lnTo>
                    <a:pt x="736395" y="360228"/>
                  </a:lnTo>
                  <a:lnTo>
                    <a:pt x="715316" y="400349"/>
                  </a:lnTo>
                  <a:lnTo>
                    <a:pt x="692122" y="439123"/>
                  </a:lnTo>
                  <a:lnTo>
                    <a:pt x="666890" y="476473"/>
                  </a:lnTo>
                  <a:lnTo>
                    <a:pt x="639696" y="512323"/>
                  </a:lnTo>
                  <a:lnTo>
                    <a:pt x="610617" y="546596"/>
                  </a:lnTo>
                  <a:lnTo>
                    <a:pt x="579730" y="579215"/>
                  </a:lnTo>
                  <a:lnTo>
                    <a:pt x="547112" y="610102"/>
                  </a:lnTo>
                  <a:lnTo>
                    <a:pt x="512840" y="639182"/>
                  </a:lnTo>
                  <a:lnTo>
                    <a:pt x="476990" y="666377"/>
                  </a:lnTo>
                  <a:lnTo>
                    <a:pt x="439640" y="691610"/>
                  </a:lnTo>
                  <a:lnTo>
                    <a:pt x="400866" y="714805"/>
                  </a:lnTo>
                  <a:lnTo>
                    <a:pt x="360744" y="735885"/>
                  </a:lnTo>
                  <a:lnTo>
                    <a:pt x="319353" y="754772"/>
                  </a:lnTo>
                  <a:lnTo>
                    <a:pt x="276769" y="771391"/>
                  </a:lnTo>
                  <a:lnTo>
                    <a:pt x="233068" y="785664"/>
                  </a:lnTo>
                  <a:lnTo>
                    <a:pt x="188327" y="797514"/>
                  </a:lnTo>
                  <a:lnTo>
                    <a:pt x="142624" y="806864"/>
                  </a:lnTo>
                  <a:lnTo>
                    <a:pt x="96034" y="813638"/>
                  </a:lnTo>
                  <a:lnTo>
                    <a:pt x="48636" y="817759"/>
                  </a:lnTo>
                  <a:lnTo>
                    <a:pt x="505" y="819150"/>
                  </a:lnTo>
                  <a:lnTo>
                    <a:pt x="337" y="819150"/>
                  </a:lnTo>
                  <a:lnTo>
                    <a:pt x="168" y="819150"/>
                  </a:lnTo>
                  <a:lnTo>
                    <a:pt x="0" y="819150"/>
                  </a:lnTo>
                  <a:lnTo>
                    <a:pt x="505" y="0"/>
                  </a:lnTo>
                  <a:lnTo>
                    <a:pt x="819655" y="0"/>
                  </a:lnTo>
                  <a:close/>
                </a:path>
              </a:pathLst>
            </a:custGeom>
            <a:ln w="12700">
              <a:solidFill>
                <a:srgbClr val="D2C39E"/>
              </a:solidFill>
            </a:ln>
          </p:spPr>
          <p:txBody>
            <a:bodyPr wrap="square" lIns="0" tIns="0" rIns="0" bIns="0" rtlCol="0"/>
            <a:lstStyle/>
            <a:p>
              <a:endParaRPr/>
            </a:p>
          </p:txBody>
        </p:sp>
        <p:sp>
          <p:nvSpPr>
            <p:cNvPr id="6" name="object 6"/>
            <p:cNvSpPr/>
            <p:nvPr/>
          </p:nvSpPr>
          <p:spPr>
            <a:xfrm>
              <a:off x="126492" y="4572"/>
              <a:ext cx="1786127" cy="178612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68275" y="20700"/>
              <a:ext cx="1703705" cy="1703705"/>
            </a:xfrm>
            <a:custGeom>
              <a:avLst/>
              <a:gdLst/>
              <a:ahLst/>
              <a:cxnLst/>
              <a:rect l="l" t="t" r="r" b="b"/>
              <a:pathLst>
                <a:path w="1703705" h="1703705">
                  <a:moveTo>
                    <a:pt x="0" y="851662"/>
                  </a:moveTo>
                  <a:lnTo>
                    <a:pt x="1348" y="803329"/>
                  </a:lnTo>
                  <a:lnTo>
                    <a:pt x="5345" y="755704"/>
                  </a:lnTo>
                  <a:lnTo>
                    <a:pt x="11918" y="708858"/>
                  </a:lnTo>
                  <a:lnTo>
                    <a:pt x="20996" y="662865"/>
                  </a:lnTo>
                  <a:lnTo>
                    <a:pt x="32507" y="617795"/>
                  </a:lnTo>
                  <a:lnTo>
                    <a:pt x="46379" y="573720"/>
                  </a:lnTo>
                  <a:lnTo>
                    <a:pt x="62541" y="530713"/>
                  </a:lnTo>
                  <a:lnTo>
                    <a:pt x="80919" y="488844"/>
                  </a:lnTo>
                  <a:lnTo>
                    <a:pt x="101442" y="448187"/>
                  </a:lnTo>
                  <a:lnTo>
                    <a:pt x="124039" y="408812"/>
                  </a:lnTo>
                  <a:lnTo>
                    <a:pt x="148638" y="370792"/>
                  </a:lnTo>
                  <a:lnTo>
                    <a:pt x="175166" y="334199"/>
                  </a:lnTo>
                  <a:lnTo>
                    <a:pt x="203552" y="299104"/>
                  </a:lnTo>
                  <a:lnTo>
                    <a:pt x="233723" y="265579"/>
                  </a:lnTo>
                  <a:lnTo>
                    <a:pt x="265609" y="233696"/>
                  </a:lnTo>
                  <a:lnTo>
                    <a:pt x="299136" y="203527"/>
                  </a:lnTo>
                  <a:lnTo>
                    <a:pt x="334233" y="175144"/>
                  </a:lnTo>
                  <a:lnTo>
                    <a:pt x="370829" y="148619"/>
                  </a:lnTo>
                  <a:lnTo>
                    <a:pt x="408851" y="124023"/>
                  </a:lnTo>
                  <a:lnTo>
                    <a:pt x="448227" y="101429"/>
                  </a:lnTo>
                  <a:lnTo>
                    <a:pt x="488886" y="80908"/>
                  </a:lnTo>
                  <a:lnTo>
                    <a:pt x="530756" y="62532"/>
                  </a:lnTo>
                  <a:lnTo>
                    <a:pt x="573764" y="46373"/>
                  </a:lnTo>
                  <a:lnTo>
                    <a:pt x="617839" y="32502"/>
                  </a:lnTo>
                  <a:lnTo>
                    <a:pt x="662909" y="20993"/>
                  </a:lnTo>
                  <a:lnTo>
                    <a:pt x="708902" y="11916"/>
                  </a:lnTo>
                  <a:lnTo>
                    <a:pt x="755746" y="5344"/>
                  </a:lnTo>
                  <a:lnTo>
                    <a:pt x="803369" y="1348"/>
                  </a:lnTo>
                  <a:lnTo>
                    <a:pt x="851700" y="0"/>
                  </a:lnTo>
                  <a:lnTo>
                    <a:pt x="900029" y="1348"/>
                  </a:lnTo>
                  <a:lnTo>
                    <a:pt x="947652" y="5344"/>
                  </a:lnTo>
                  <a:lnTo>
                    <a:pt x="994496" y="11916"/>
                  </a:lnTo>
                  <a:lnTo>
                    <a:pt x="1040489" y="20993"/>
                  </a:lnTo>
                  <a:lnTo>
                    <a:pt x="1085560" y="32502"/>
                  </a:lnTo>
                  <a:lnTo>
                    <a:pt x="1129636" y="46373"/>
                  </a:lnTo>
                  <a:lnTo>
                    <a:pt x="1172646" y="62532"/>
                  </a:lnTo>
                  <a:lnTo>
                    <a:pt x="1214517" y="80908"/>
                  </a:lnTo>
                  <a:lnTo>
                    <a:pt x="1255178" y="101429"/>
                  </a:lnTo>
                  <a:lnTo>
                    <a:pt x="1294557" y="124023"/>
                  </a:lnTo>
                  <a:lnTo>
                    <a:pt x="1332581" y="148619"/>
                  </a:lnTo>
                  <a:lnTo>
                    <a:pt x="1369179" y="175144"/>
                  </a:lnTo>
                  <a:lnTo>
                    <a:pt x="1404280" y="203527"/>
                  </a:lnTo>
                  <a:lnTo>
                    <a:pt x="1437810" y="233696"/>
                  </a:lnTo>
                  <a:lnTo>
                    <a:pt x="1469698" y="265579"/>
                  </a:lnTo>
                  <a:lnTo>
                    <a:pt x="1499873" y="299104"/>
                  </a:lnTo>
                  <a:lnTo>
                    <a:pt x="1528261" y="334199"/>
                  </a:lnTo>
                  <a:lnTo>
                    <a:pt x="1554792" y="370792"/>
                  </a:lnTo>
                  <a:lnTo>
                    <a:pt x="1579394" y="408812"/>
                  </a:lnTo>
                  <a:lnTo>
                    <a:pt x="1601993" y="448187"/>
                  </a:lnTo>
                  <a:lnTo>
                    <a:pt x="1622520" y="488844"/>
                  </a:lnTo>
                  <a:lnTo>
                    <a:pt x="1640900" y="530713"/>
                  </a:lnTo>
                  <a:lnTo>
                    <a:pt x="1657064" y="573720"/>
                  </a:lnTo>
                  <a:lnTo>
                    <a:pt x="1670938" y="617795"/>
                  </a:lnTo>
                  <a:lnTo>
                    <a:pt x="1682450" y="662865"/>
                  </a:lnTo>
                  <a:lnTo>
                    <a:pt x="1691530" y="708858"/>
                  </a:lnTo>
                  <a:lnTo>
                    <a:pt x="1698105" y="755704"/>
                  </a:lnTo>
                  <a:lnTo>
                    <a:pt x="1702102" y="803329"/>
                  </a:lnTo>
                  <a:lnTo>
                    <a:pt x="1703451" y="851662"/>
                  </a:lnTo>
                  <a:lnTo>
                    <a:pt x="1702102" y="899994"/>
                  </a:lnTo>
                  <a:lnTo>
                    <a:pt x="1698105" y="947619"/>
                  </a:lnTo>
                  <a:lnTo>
                    <a:pt x="1691530" y="994465"/>
                  </a:lnTo>
                  <a:lnTo>
                    <a:pt x="1682450" y="1040458"/>
                  </a:lnTo>
                  <a:lnTo>
                    <a:pt x="1670938" y="1085528"/>
                  </a:lnTo>
                  <a:lnTo>
                    <a:pt x="1657064" y="1129603"/>
                  </a:lnTo>
                  <a:lnTo>
                    <a:pt x="1640900" y="1172610"/>
                  </a:lnTo>
                  <a:lnTo>
                    <a:pt x="1622520" y="1214479"/>
                  </a:lnTo>
                  <a:lnTo>
                    <a:pt x="1601993" y="1255136"/>
                  </a:lnTo>
                  <a:lnTo>
                    <a:pt x="1579394" y="1294511"/>
                  </a:lnTo>
                  <a:lnTo>
                    <a:pt x="1554792" y="1332531"/>
                  </a:lnTo>
                  <a:lnTo>
                    <a:pt x="1528261" y="1369124"/>
                  </a:lnTo>
                  <a:lnTo>
                    <a:pt x="1499873" y="1404219"/>
                  </a:lnTo>
                  <a:lnTo>
                    <a:pt x="1469698" y="1437744"/>
                  </a:lnTo>
                  <a:lnTo>
                    <a:pt x="1437810" y="1469627"/>
                  </a:lnTo>
                  <a:lnTo>
                    <a:pt x="1404280" y="1499796"/>
                  </a:lnTo>
                  <a:lnTo>
                    <a:pt x="1369179" y="1528179"/>
                  </a:lnTo>
                  <a:lnTo>
                    <a:pt x="1332581" y="1554704"/>
                  </a:lnTo>
                  <a:lnTo>
                    <a:pt x="1294557" y="1579300"/>
                  </a:lnTo>
                  <a:lnTo>
                    <a:pt x="1255178" y="1601894"/>
                  </a:lnTo>
                  <a:lnTo>
                    <a:pt x="1214517" y="1622415"/>
                  </a:lnTo>
                  <a:lnTo>
                    <a:pt x="1172646" y="1640791"/>
                  </a:lnTo>
                  <a:lnTo>
                    <a:pt x="1129636" y="1656950"/>
                  </a:lnTo>
                  <a:lnTo>
                    <a:pt x="1085560" y="1670821"/>
                  </a:lnTo>
                  <a:lnTo>
                    <a:pt x="1040489" y="1682330"/>
                  </a:lnTo>
                  <a:lnTo>
                    <a:pt x="994496" y="1691407"/>
                  </a:lnTo>
                  <a:lnTo>
                    <a:pt x="947652" y="1697979"/>
                  </a:lnTo>
                  <a:lnTo>
                    <a:pt x="900029" y="1701975"/>
                  </a:lnTo>
                  <a:lnTo>
                    <a:pt x="851700" y="1703324"/>
                  </a:lnTo>
                  <a:lnTo>
                    <a:pt x="803369" y="1701975"/>
                  </a:lnTo>
                  <a:lnTo>
                    <a:pt x="755746" y="1697979"/>
                  </a:lnTo>
                  <a:lnTo>
                    <a:pt x="708902" y="1691407"/>
                  </a:lnTo>
                  <a:lnTo>
                    <a:pt x="662909" y="1682330"/>
                  </a:lnTo>
                  <a:lnTo>
                    <a:pt x="617839" y="1670821"/>
                  </a:lnTo>
                  <a:lnTo>
                    <a:pt x="573764" y="1656950"/>
                  </a:lnTo>
                  <a:lnTo>
                    <a:pt x="530756" y="1640791"/>
                  </a:lnTo>
                  <a:lnTo>
                    <a:pt x="488886" y="1622415"/>
                  </a:lnTo>
                  <a:lnTo>
                    <a:pt x="448227" y="1601894"/>
                  </a:lnTo>
                  <a:lnTo>
                    <a:pt x="408851" y="1579300"/>
                  </a:lnTo>
                  <a:lnTo>
                    <a:pt x="370829" y="1554704"/>
                  </a:lnTo>
                  <a:lnTo>
                    <a:pt x="334233" y="1528179"/>
                  </a:lnTo>
                  <a:lnTo>
                    <a:pt x="299136" y="1499796"/>
                  </a:lnTo>
                  <a:lnTo>
                    <a:pt x="265609" y="1469627"/>
                  </a:lnTo>
                  <a:lnTo>
                    <a:pt x="233723" y="1437744"/>
                  </a:lnTo>
                  <a:lnTo>
                    <a:pt x="203552" y="1404219"/>
                  </a:lnTo>
                  <a:lnTo>
                    <a:pt x="175166" y="1369124"/>
                  </a:lnTo>
                  <a:lnTo>
                    <a:pt x="148638" y="1332531"/>
                  </a:lnTo>
                  <a:lnTo>
                    <a:pt x="124039" y="1294511"/>
                  </a:lnTo>
                  <a:lnTo>
                    <a:pt x="101442" y="1255136"/>
                  </a:lnTo>
                  <a:lnTo>
                    <a:pt x="80919" y="1214479"/>
                  </a:lnTo>
                  <a:lnTo>
                    <a:pt x="62541" y="1172610"/>
                  </a:lnTo>
                  <a:lnTo>
                    <a:pt x="46379" y="1129603"/>
                  </a:lnTo>
                  <a:lnTo>
                    <a:pt x="32507" y="1085528"/>
                  </a:lnTo>
                  <a:lnTo>
                    <a:pt x="20996" y="1040458"/>
                  </a:lnTo>
                  <a:lnTo>
                    <a:pt x="11918" y="994465"/>
                  </a:lnTo>
                  <a:lnTo>
                    <a:pt x="5345" y="947619"/>
                  </a:lnTo>
                  <a:lnTo>
                    <a:pt x="1348" y="899994"/>
                  </a:lnTo>
                  <a:lnTo>
                    <a:pt x="0" y="851662"/>
                  </a:lnTo>
                  <a:close/>
                </a:path>
              </a:pathLst>
            </a:custGeom>
            <a:ln w="27305">
              <a:solidFill>
                <a:srgbClr val="FFF6DB"/>
              </a:solidFill>
            </a:ln>
          </p:spPr>
          <p:txBody>
            <a:bodyPr wrap="square" lIns="0" tIns="0" rIns="0" bIns="0" rtlCol="0"/>
            <a:lstStyle/>
            <a:p>
              <a:endParaRPr/>
            </a:p>
          </p:txBody>
        </p:sp>
        <p:sp>
          <p:nvSpPr>
            <p:cNvPr id="8" name="object 8"/>
            <p:cNvSpPr/>
            <p:nvPr/>
          </p:nvSpPr>
          <p:spPr>
            <a:xfrm>
              <a:off x="169163" y="1043939"/>
              <a:ext cx="1159764" cy="115366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87318" y="1050633"/>
              <a:ext cx="1116813" cy="111153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87318" y="1050633"/>
              <a:ext cx="1116965" cy="1111885"/>
            </a:xfrm>
            <a:custGeom>
              <a:avLst/>
              <a:gdLst/>
              <a:ahLst/>
              <a:cxnLst/>
              <a:rect l="l" t="t" r="r" b="b"/>
              <a:pathLst>
                <a:path w="1116965" h="1111885">
                  <a:moveTo>
                    <a:pt x="118497" y="204634"/>
                  </a:moveTo>
                  <a:lnTo>
                    <a:pt x="149786" y="168741"/>
                  </a:lnTo>
                  <a:lnTo>
                    <a:pt x="183516" y="136234"/>
                  </a:lnTo>
                  <a:lnTo>
                    <a:pt x="219451" y="107137"/>
                  </a:lnTo>
                  <a:lnTo>
                    <a:pt x="257356" y="81474"/>
                  </a:lnTo>
                  <a:lnTo>
                    <a:pt x="296996" y="59270"/>
                  </a:lnTo>
                  <a:lnTo>
                    <a:pt x="338136" y="40547"/>
                  </a:lnTo>
                  <a:lnTo>
                    <a:pt x="380539" y="25331"/>
                  </a:lnTo>
                  <a:lnTo>
                    <a:pt x="423971" y="13644"/>
                  </a:lnTo>
                  <a:lnTo>
                    <a:pt x="468197" y="5510"/>
                  </a:lnTo>
                  <a:lnTo>
                    <a:pt x="512980" y="954"/>
                  </a:lnTo>
                  <a:lnTo>
                    <a:pt x="558087" y="0"/>
                  </a:lnTo>
                  <a:lnTo>
                    <a:pt x="603281" y="2670"/>
                  </a:lnTo>
                  <a:lnTo>
                    <a:pt x="648328" y="8990"/>
                  </a:lnTo>
                  <a:lnTo>
                    <a:pt x="692991" y="18983"/>
                  </a:lnTo>
                  <a:lnTo>
                    <a:pt x="737036" y="32672"/>
                  </a:lnTo>
                  <a:lnTo>
                    <a:pt x="780228" y="50083"/>
                  </a:lnTo>
                  <a:lnTo>
                    <a:pt x="822331" y="71238"/>
                  </a:lnTo>
                  <a:lnTo>
                    <a:pt x="863109" y="96162"/>
                  </a:lnTo>
                  <a:lnTo>
                    <a:pt x="902328" y="124878"/>
                  </a:lnTo>
                  <a:lnTo>
                    <a:pt x="939023" y="156757"/>
                  </a:lnTo>
                  <a:lnTo>
                    <a:pt x="972366" y="190998"/>
                  </a:lnTo>
                  <a:lnTo>
                    <a:pt x="1002326" y="227366"/>
                  </a:lnTo>
                  <a:lnTo>
                    <a:pt x="1028875" y="265625"/>
                  </a:lnTo>
                  <a:lnTo>
                    <a:pt x="1051985" y="305541"/>
                  </a:lnTo>
                  <a:lnTo>
                    <a:pt x="1071627" y="346879"/>
                  </a:lnTo>
                  <a:lnTo>
                    <a:pt x="1087772" y="389404"/>
                  </a:lnTo>
                  <a:lnTo>
                    <a:pt x="1100392" y="432881"/>
                  </a:lnTo>
                  <a:lnTo>
                    <a:pt x="1109458" y="477076"/>
                  </a:lnTo>
                  <a:lnTo>
                    <a:pt x="1114941" y="521754"/>
                  </a:lnTo>
                  <a:lnTo>
                    <a:pt x="1116813" y="566679"/>
                  </a:lnTo>
                  <a:lnTo>
                    <a:pt x="1115045" y="611617"/>
                  </a:lnTo>
                  <a:lnTo>
                    <a:pt x="1109608" y="656333"/>
                  </a:lnTo>
                  <a:lnTo>
                    <a:pt x="1100474" y="700593"/>
                  </a:lnTo>
                  <a:lnTo>
                    <a:pt x="1087614" y="744160"/>
                  </a:lnTo>
                  <a:lnTo>
                    <a:pt x="1070999" y="786801"/>
                  </a:lnTo>
                  <a:lnTo>
                    <a:pt x="1050601" y="828281"/>
                  </a:lnTo>
                  <a:lnTo>
                    <a:pt x="1026391" y="868365"/>
                  </a:lnTo>
                  <a:lnTo>
                    <a:pt x="998340" y="906817"/>
                  </a:lnTo>
                  <a:lnTo>
                    <a:pt x="967050" y="942711"/>
                  </a:lnTo>
                  <a:lnTo>
                    <a:pt x="933321" y="975221"/>
                  </a:lnTo>
                  <a:lnTo>
                    <a:pt x="897386" y="1004323"/>
                  </a:lnTo>
                  <a:lnTo>
                    <a:pt x="859481" y="1029991"/>
                  </a:lnTo>
                  <a:lnTo>
                    <a:pt x="819842" y="1052203"/>
                  </a:lnTo>
                  <a:lnTo>
                    <a:pt x="778703" y="1070934"/>
                  </a:lnTo>
                  <a:lnTo>
                    <a:pt x="736301" y="1086160"/>
                  </a:lnTo>
                  <a:lnTo>
                    <a:pt x="692869" y="1097856"/>
                  </a:lnTo>
                  <a:lnTo>
                    <a:pt x="648644" y="1105999"/>
                  </a:lnTo>
                  <a:lnTo>
                    <a:pt x="603861" y="1110565"/>
                  </a:lnTo>
                  <a:lnTo>
                    <a:pt x="558755" y="1111530"/>
                  </a:lnTo>
                  <a:lnTo>
                    <a:pt x="513561" y="1108869"/>
                  </a:lnTo>
                  <a:lnTo>
                    <a:pt x="468514" y="1102558"/>
                  </a:lnTo>
                  <a:lnTo>
                    <a:pt x="423851" y="1092574"/>
                  </a:lnTo>
                  <a:lnTo>
                    <a:pt x="379805" y="1078891"/>
                  </a:lnTo>
                  <a:lnTo>
                    <a:pt x="336613" y="1061487"/>
                  </a:lnTo>
                  <a:lnTo>
                    <a:pt x="294509" y="1040336"/>
                  </a:lnTo>
                  <a:lnTo>
                    <a:pt x="253729" y="1015415"/>
                  </a:lnTo>
                  <a:lnTo>
                    <a:pt x="214509" y="986700"/>
                  </a:lnTo>
                  <a:lnTo>
                    <a:pt x="177813" y="954821"/>
                  </a:lnTo>
                  <a:lnTo>
                    <a:pt x="144469" y="920580"/>
                  </a:lnTo>
                  <a:lnTo>
                    <a:pt x="114507" y="884212"/>
                  </a:lnTo>
                  <a:lnTo>
                    <a:pt x="87955" y="845952"/>
                  </a:lnTo>
                  <a:lnTo>
                    <a:pt x="64843" y="806035"/>
                  </a:lnTo>
                  <a:lnTo>
                    <a:pt x="45198" y="764695"/>
                  </a:lnTo>
                  <a:lnTo>
                    <a:pt x="29050" y="722168"/>
                  </a:lnTo>
                  <a:lnTo>
                    <a:pt x="16427" y="678687"/>
                  </a:lnTo>
                  <a:lnTo>
                    <a:pt x="7358" y="634488"/>
                  </a:lnTo>
                  <a:lnTo>
                    <a:pt x="1873" y="589806"/>
                  </a:lnTo>
                  <a:lnTo>
                    <a:pt x="0" y="544874"/>
                  </a:lnTo>
                  <a:lnTo>
                    <a:pt x="1767" y="499929"/>
                  </a:lnTo>
                  <a:lnTo>
                    <a:pt x="7203" y="455204"/>
                  </a:lnTo>
                  <a:lnTo>
                    <a:pt x="16338" y="410935"/>
                  </a:lnTo>
                  <a:lnTo>
                    <a:pt x="29201" y="367355"/>
                  </a:lnTo>
                  <a:lnTo>
                    <a:pt x="45819" y="324701"/>
                  </a:lnTo>
                  <a:lnTo>
                    <a:pt x="66221" y="283206"/>
                  </a:lnTo>
                  <a:lnTo>
                    <a:pt x="90438" y="243105"/>
                  </a:lnTo>
                  <a:lnTo>
                    <a:pt x="118497" y="204634"/>
                  </a:lnTo>
                  <a:close/>
                </a:path>
                <a:path w="1116965" h="1111885">
                  <a:moveTo>
                    <a:pt x="220478" y="286041"/>
                  </a:moveTo>
                  <a:lnTo>
                    <a:pt x="193857" y="323455"/>
                  </a:lnTo>
                  <a:lnTo>
                    <a:pt x="171956" y="362810"/>
                  </a:lnTo>
                  <a:lnTo>
                    <a:pt x="154731" y="403741"/>
                  </a:lnTo>
                  <a:lnTo>
                    <a:pt x="142134" y="445881"/>
                  </a:lnTo>
                  <a:lnTo>
                    <a:pt x="134120" y="488865"/>
                  </a:lnTo>
                  <a:lnTo>
                    <a:pt x="130642" y="532328"/>
                  </a:lnTo>
                  <a:lnTo>
                    <a:pt x="131656" y="575903"/>
                  </a:lnTo>
                  <a:lnTo>
                    <a:pt x="137113" y="619227"/>
                  </a:lnTo>
                  <a:lnTo>
                    <a:pt x="146970" y="661933"/>
                  </a:lnTo>
                  <a:lnTo>
                    <a:pt x="161179" y="703655"/>
                  </a:lnTo>
                  <a:lnTo>
                    <a:pt x="179695" y="744028"/>
                  </a:lnTo>
                  <a:lnTo>
                    <a:pt x="202471" y="782686"/>
                  </a:lnTo>
                  <a:lnTo>
                    <a:pt x="229462" y="819265"/>
                  </a:lnTo>
                  <a:lnTo>
                    <a:pt x="260621" y="853397"/>
                  </a:lnTo>
                  <a:lnTo>
                    <a:pt x="295903" y="884719"/>
                  </a:lnTo>
                  <a:lnTo>
                    <a:pt x="334266" y="912179"/>
                  </a:lnTo>
                  <a:lnTo>
                    <a:pt x="374454" y="934995"/>
                  </a:lnTo>
                  <a:lnTo>
                    <a:pt x="416101" y="953204"/>
                  </a:lnTo>
                  <a:lnTo>
                    <a:pt x="458842" y="966841"/>
                  </a:lnTo>
                  <a:lnTo>
                    <a:pt x="502309" y="975943"/>
                  </a:lnTo>
                  <a:lnTo>
                    <a:pt x="546136" y="980546"/>
                  </a:lnTo>
                  <a:lnTo>
                    <a:pt x="589958" y="980687"/>
                  </a:lnTo>
                  <a:lnTo>
                    <a:pt x="633407" y="976403"/>
                  </a:lnTo>
                  <a:lnTo>
                    <a:pt x="676118" y="967728"/>
                  </a:lnTo>
                  <a:lnTo>
                    <a:pt x="717723" y="954701"/>
                  </a:lnTo>
                  <a:lnTo>
                    <a:pt x="757858" y="937356"/>
                  </a:lnTo>
                  <a:lnTo>
                    <a:pt x="796155" y="915731"/>
                  </a:lnTo>
                  <a:lnTo>
                    <a:pt x="832249" y="889862"/>
                  </a:lnTo>
                  <a:lnTo>
                    <a:pt x="865772" y="859785"/>
                  </a:lnTo>
                  <a:lnTo>
                    <a:pt x="896359" y="825537"/>
                  </a:lnTo>
                  <a:lnTo>
                    <a:pt x="922982" y="788101"/>
                  </a:lnTo>
                  <a:lnTo>
                    <a:pt x="944884" y="748730"/>
                  </a:lnTo>
                  <a:lnTo>
                    <a:pt x="962112" y="707789"/>
                  </a:lnTo>
                  <a:lnTo>
                    <a:pt x="974710" y="665643"/>
                  </a:lnTo>
                  <a:lnTo>
                    <a:pt x="982725" y="622657"/>
                  </a:lnTo>
                  <a:lnTo>
                    <a:pt x="986204" y="579196"/>
                  </a:lnTo>
                  <a:lnTo>
                    <a:pt x="985192" y="535624"/>
                  </a:lnTo>
                  <a:lnTo>
                    <a:pt x="979734" y="492307"/>
                  </a:lnTo>
                  <a:lnTo>
                    <a:pt x="969878" y="449609"/>
                  </a:lnTo>
                  <a:lnTo>
                    <a:pt x="955670" y="407895"/>
                  </a:lnTo>
                  <a:lnTo>
                    <a:pt x="937154" y="367530"/>
                  </a:lnTo>
                  <a:lnTo>
                    <a:pt x="914378" y="328880"/>
                  </a:lnTo>
                  <a:lnTo>
                    <a:pt x="887387" y="292308"/>
                  </a:lnTo>
                  <a:lnTo>
                    <a:pt x="856228" y="258179"/>
                  </a:lnTo>
                  <a:lnTo>
                    <a:pt x="820946" y="226859"/>
                  </a:lnTo>
                  <a:lnTo>
                    <a:pt x="782581" y="199399"/>
                  </a:lnTo>
                  <a:lnTo>
                    <a:pt x="742391" y="176583"/>
                  </a:lnTo>
                  <a:lnTo>
                    <a:pt x="700742" y="158375"/>
                  </a:lnTo>
                  <a:lnTo>
                    <a:pt x="658000" y="144737"/>
                  </a:lnTo>
                  <a:lnTo>
                    <a:pt x="614531" y="135635"/>
                  </a:lnTo>
                  <a:lnTo>
                    <a:pt x="570703" y="131032"/>
                  </a:lnTo>
                  <a:lnTo>
                    <a:pt x="526880" y="130891"/>
                  </a:lnTo>
                  <a:lnTo>
                    <a:pt x="483431" y="135175"/>
                  </a:lnTo>
                  <a:lnTo>
                    <a:pt x="440719" y="143850"/>
                  </a:lnTo>
                  <a:lnTo>
                    <a:pt x="399113" y="156877"/>
                  </a:lnTo>
                  <a:lnTo>
                    <a:pt x="358979" y="174222"/>
                  </a:lnTo>
                  <a:lnTo>
                    <a:pt x="320681" y="195847"/>
                  </a:lnTo>
                  <a:lnTo>
                    <a:pt x="284588" y="221716"/>
                  </a:lnTo>
                  <a:lnTo>
                    <a:pt x="251064" y="251793"/>
                  </a:lnTo>
                  <a:lnTo>
                    <a:pt x="220478" y="286041"/>
                  </a:lnTo>
                  <a:close/>
                </a:path>
              </a:pathLst>
            </a:custGeom>
            <a:ln w="12700">
              <a:solidFill>
                <a:srgbClr val="C6B791"/>
              </a:solidFill>
            </a:ln>
          </p:spPr>
          <p:txBody>
            <a:bodyPr wrap="square" lIns="0" tIns="0" rIns="0" bIns="0" rtlCol="0"/>
            <a:lstStyle/>
            <a:p>
              <a:endParaRPr/>
            </a:p>
          </p:txBody>
        </p:sp>
        <p:sp>
          <p:nvSpPr>
            <p:cNvPr id="11" name="object 11"/>
            <p:cNvSpPr/>
            <p:nvPr/>
          </p:nvSpPr>
          <p:spPr>
            <a:xfrm>
              <a:off x="1012825" y="0"/>
              <a:ext cx="8131175" cy="6858000"/>
            </a:xfrm>
            <a:custGeom>
              <a:avLst/>
              <a:gdLst/>
              <a:ahLst/>
              <a:cxnLst/>
              <a:rect l="l" t="t" r="r" b="b"/>
              <a:pathLst>
                <a:path w="8131175" h="6858000">
                  <a:moveTo>
                    <a:pt x="8131175" y="0"/>
                  </a:moveTo>
                  <a:lnTo>
                    <a:pt x="0" y="0"/>
                  </a:lnTo>
                  <a:lnTo>
                    <a:pt x="0" y="6858000"/>
                  </a:lnTo>
                  <a:lnTo>
                    <a:pt x="8131175" y="6858000"/>
                  </a:lnTo>
                  <a:lnTo>
                    <a:pt x="8131175" y="0"/>
                  </a:lnTo>
                  <a:close/>
                </a:path>
              </a:pathLst>
            </a:custGeom>
            <a:solidFill>
              <a:srgbClr val="FFFFFF"/>
            </a:solidFill>
          </p:spPr>
          <p:txBody>
            <a:bodyPr wrap="square" lIns="0" tIns="0" rIns="0" bIns="0" rtlCol="0"/>
            <a:lstStyle/>
            <a:p>
              <a:endParaRPr/>
            </a:p>
          </p:txBody>
        </p:sp>
        <p:sp>
          <p:nvSpPr>
            <p:cNvPr id="12" name="object 12"/>
            <p:cNvSpPr/>
            <p:nvPr/>
          </p:nvSpPr>
          <p:spPr>
            <a:xfrm>
              <a:off x="935736" y="0"/>
              <a:ext cx="155447" cy="6857999"/>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014412" y="0"/>
              <a:ext cx="73025" cy="6858000"/>
            </a:xfrm>
            <a:custGeom>
              <a:avLst/>
              <a:gdLst/>
              <a:ahLst/>
              <a:cxnLst/>
              <a:rect l="l" t="t" r="r" b="b"/>
              <a:pathLst>
                <a:path w="73025" h="6858000">
                  <a:moveTo>
                    <a:pt x="73025" y="0"/>
                  </a:moveTo>
                  <a:lnTo>
                    <a:pt x="0" y="0"/>
                  </a:lnTo>
                  <a:lnTo>
                    <a:pt x="0" y="6858000"/>
                  </a:lnTo>
                  <a:lnTo>
                    <a:pt x="73025" y="6858000"/>
                  </a:lnTo>
                  <a:lnTo>
                    <a:pt x="73025" y="0"/>
                  </a:lnTo>
                  <a:close/>
                </a:path>
              </a:pathLst>
            </a:custGeom>
            <a:solidFill>
              <a:srgbClr val="FFFFFF"/>
            </a:solidFill>
          </p:spPr>
          <p:txBody>
            <a:bodyPr wrap="square" lIns="0" tIns="0" rIns="0" bIns="0" rtlCol="0"/>
            <a:lstStyle/>
            <a:p>
              <a:endParaRPr/>
            </a:p>
          </p:txBody>
        </p:sp>
        <p:sp>
          <p:nvSpPr>
            <p:cNvPr id="14" name="object 14"/>
            <p:cNvSpPr/>
            <p:nvPr/>
          </p:nvSpPr>
          <p:spPr>
            <a:xfrm>
              <a:off x="1935479" y="0"/>
              <a:ext cx="4157472" cy="723900"/>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1935479" y="484631"/>
              <a:ext cx="2276856" cy="894588"/>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a:spLocks noGrp="1"/>
          </p:cNvSpPr>
          <p:nvPr>
            <p:ph type="title"/>
          </p:nvPr>
        </p:nvSpPr>
        <p:spPr>
          <a:prstGeom prst="rect">
            <a:avLst/>
          </a:prstGeom>
        </p:spPr>
        <p:txBody>
          <a:bodyPr vert="horz" wrap="square" lIns="0" tIns="12065" rIns="0" bIns="0" rtlCol="0">
            <a:spAutoFit/>
          </a:bodyPr>
          <a:lstStyle/>
          <a:p>
            <a:pPr marL="12700" marR="5080">
              <a:lnSpc>
                <a:spcPct val="100000"/>
              </a:lnSpc>
              <a:spcBef>
                <a:spcPts val="95"/>
              </a:spcBef>
            </a:pPr>
            <a:r>
              <a:rPr spc="-5" dirty="0"/>
              <a:t>Amazon</a:t>
            </a:r>
            <a:r>
              <a:rPr spc="-75" dirty="0"/>
              <a:t> </a:t>
            </a:r>
            <a:r>
              <a:rPr spc="-5" dirty="0"/>
              <a:t>Rain  Forest</a:t>
            </a:r>
          </a:p>
        </p:txBody>
      </p:sp>
      <p:sp>
        <p:nvSpPr>
          <p:cNvPr id="17" name="object 17"/>
          <p:cNvSpPr txBox="1"/>
          <p:nvPr/>
        </p:nvSpPr>
        <p:spPr>
          <a:xfrm>
            <a:off x="1596389" y="1468882"/>
            <a:ext cx="7051675" cy="3928110"/>
          </a:xfrm>
          <a:prstGeom prst="rect">
            <a:avLst/>
          </a:prstGeom>
        </p:spPr>
        <p:txBody>
          <a:bodyPr vert="horz" wrap="square" lIns="0" tIns="13335" rIns="0" bIns="0" rtlCol="0">
            <a:spAutoFit/>
          </a:bodyPr>
          <a:lstStyle/>
          <a:p>
            <a:pPr marL="295910" marR="5080" indent="-283845" algn="just">
              <a:lnSpc>
                <a:spcPct val="100000"/>
              </a:lnSpc>
              <a:spcBef>
                <a:spcPts val="105"/>
              </a:spcBef>
            </a:pPr>
            <a:r>
              <a:rPr sz="2550" spc="-665" dirty="0">
                <a:solidFill>
                  <a:srgbClr val="3891A7"/>
                </a:solidFill>
                <a:latin typeface="Arial"/>
                <a:cs typeface="Arial"/>
              </a:rPr>
              <a:t> </a:t>
            </a:r>
            <a:r>
              <a:rPr sz="3200" dirty="0">
                <a:latin typeface="Arial"/>
                <a:cs typeface="Arial"/>
              </a:rPr>
              <a:t>The </a:t>
            </a:r>
            <a:r>
              <a:rPr sz="3200" spc="-5" dirty="0">
                <a:latin typeface="Arial"/>
                <a:cs typeface="Arial"/>
              </a:rPr>
              <a:t>largely tropical Amazonian </a:t>
            </a:r>
            <a:r>
              <a:rPr sz="3200" dirty="0">
                <a:latin typeface="Arial"/>
                <a:cs typeface="Arial"/>
              </a:rPr>
              <a:t>rain  forest in </a:t>
            </a:r>
            <a:r>
              <a:rPr sz="3200" spc="-5" dirty="0">
                <a:latin typeface="Arial"/>
                <a:cs typeface="Arial"/>
              </a:rPr>
              <a:t>South </a:t>
            </a:r>
            <a:r>
              <a:rPr sz="3200" dirty="0">
                <a:latin typeface="Arial"/>
                <a:cs typeface="Arial"/>
              </a:rPr>
              <a:t>America </a:t>
            </a:r>
            <a:r>
              <a:rPr sz="3200" spc="-5" dirty="0">
                <a:latin typeface="Arial"/>
                <a:cs typeface="Arial"/>
              </a:rPr>
              <a:t>has the  greatest </a:t>
            </a:r>
            <a:r>
              <a:rPr sz="3200" dirty="0">
                <a:latin typeface="Arial"/>
                <a:cs typeface="Arial"/>
              </a:rPr>
              <a:t>biodiversity on </a:t>
            </a:r>
            <a:r>
              <a:rPr sz="3200" spc="-5" dirty="0">
                <a:latin typeface="Arial"/>
                <a:cs typeface="Arial"/>
              </a:rPr>
              <a:t>earth- </a:t>
            </a:r>
            <a:r>
              <a:rPr sz="3200" dirty="0">
                <a:latin typeface="Arial"/>
                <a:cs typeface="Arial"/>
              </a:rPr>
              <a:t>it is  </a:t>
            </a:r>
            <a:r>
              <a:rPr sz="3200" spc="-5" dirty="0">
                <a:latin typeface="Arial"/>
                <a:cs typeface="Arial"/>
              </a:rPr>
              <a:t>home </a:t>
            </a:r>
            <a:r>
              <a:rPr sz="3200" dirty="0">
                <a:latin typeface="Arial"/>
                <a:cs typeface="Arial"/>
              </a:rPr>
              <a:t>to </a:t>
            </a:r>
            <a:r>
              <a:rPr sz="3200" spc="-5" dirty="0">
                <a:latin typeface="Arial"/>
                <a:cs typeface="Arial"/>
              </a:rPr>
              <a:t>more than 40,000 species </a:t>
            </a:r>
            <a:r>
              <a:rPr sz="3200" dirty="0">
                <a:latin typeface="Arial"/>
                <a:cs typeface="Arial"/>
              </a:rPr>
              <a:t>of  </a:t>
            </a:r>
            <a:r>
              <a:rPr sz="3200" spc="-5" dirty="0">
                <a:latin typeface="Arial"/>
                <a:cs typeface="Arial"/>
              </a:rPr>
              <a:t>plants, 3,000 </a:t>
            </a:r>
            <a:r>
              <a:rPr sz="3200" dirty="0">
                <a:latin typeface="Arial"/>
                <a:cs typeface="Arial"/>
              </a:rPr>
              <a:t>of </a:t>
            </a:r>
            <a:r>
              <a:rPr sz="3200" spc="-5" dirty="0">
                <a:latin typeface="Arial"/>
                <a:cs typeface="Arial"/>
              </a:rPr>
              <a:t>fishes, 1,300 </a:t>
            </a:r>
            <a:r>
              <a:rPr sz="3200" dirty="0">
                <a:latin typeface="Arial"/>
                <a:cs typeface="Arial"/>
              </a:rPr>
              <a:t>of</a:t>
            </a:r>
            <a:r>
              <a:rPr sz="3200" spc="-60" dirty="0">
                <a:latin typeface="Arial"/>
                <a:cs typeface="Arial"/>
              </a:rPr>
              <a:t> </a:t>
            </a:r>
            <a:r>
              <a:rPr sz="3200" spc="-5" dirty="0">
                <a:latin typeface="Arial"/>
                <a:cs typeface="Arial"/>
              </a:rPr>
              <a:t>birds,  427 </a:t>
            </a:r>
            <a:r>
              <a:rPr sz="3200" dirty="0">
                <a:latin typeface="Arial"/>
                <a:cs typeface="Arial"/>
              </a:rPr>
              <a:t>of </a:t>
            </a:r>
            <a:r>
              <a:rPr sz="3200" spc="-5" dirty="0">
                <a:latin typeface="Arial"/>
                <a:cs typeface="Arial"/>
              </a:rPr>
              <a:t>mammals, 427 </a:t>
            </a:r>
            <a:r>
              <a:rPr sz="3200" dirty="0">
                <a:latin typeface="Arial"/>
                <a:cs typeface="Arial"/>
              </a:rPr>
              <a:t>of </a:t>
            </a:r>
            <a:r>
              <a:rPr sz="3200" spc="-5" dirty="0">
                <a:latin typeface="Arial"/>
                <a:cs typeface="Arial"/>
              </a:rPr>
              <a:t>amphibians,  378 </a:t>
            </a:r>
            <a:r>
              <a:rPr sz="3200" dirty="0">
                <a:latin typeface="Arial"/>
                <a:cs typeface="Arial"/>
              </a:rPr>
              <a:t>of </a:t>
            </a:r>
            <a:r>
              <a:rPr sz="3200" spc="-5" dirty="0">
                <a:latin typeface="Arial"/>
                <a:cs typeface="Arial"/>
              </a:rPr>
              <a:t>reptiles and </a:t>
            </a:r>
            <a:r>
              <a:rPr sz="3200" dirty="0">
                <a:latin typeface="Arial"/>
                <a:cs typeface="Arial"/>
              </a:rPr>
              <a:t>of </a:t>
            </a:r>
            <a:r>
              <a:rPr sz="3200" spc="-5" dirty="0">
                <a:latin typeface="Arial"/>
                <a:cs typeface="Arial"/>
              </a:rPr>
              <a:t>more than  1,25,000</a:t>
            </a:r>
            <a:r>
              <a:rPr sz="3200" spc="-40" dirty="0">
                <a:latin typeface="Arial"/>
                <a:cs typeface="Arial"/>
              </a:rPr>
              <a:t> </a:t>
            </a:r>
            <a:r>
              <a:rPr sz="3200" spc="-5" dirty="0">
                <a:latin typeface="Arial"/>
                <a:cs typeface="Arial"/>
              </a:rPr>
              <a:t>invertebrates.</a:t>
            </a:r>
            <a:endParaRPr sz="32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496265"/>
            <a:ext cx="6724650" cy="452120"/>
          </a:xfrm>
          <a:prstGeom prst="rect">
            <a:avLst/>
          </a:prstGeom>
        </p:spPr>
        <p:txBody>
          <a:bodyPr vert="horz" wrap="square" lIns="0" tIns="12065" rIns="0" bIns="0" rtlCol="0">
            <a:spAutoFit/>
          </a:bodyPr>
          <a:lstStyle/>
          <a:p>
            <a:pPr marL="12700">
              <a:lnSpc>
                <a:spcPct val="100000"/>
              </a:lnSpc>
              <a:spcBef>
                <a:spcPts val="95"/>
              </a:spcBef>
            </a:pPr>
            <a:r>
              <a:rPr sz="2800" spc="-30" dirty="0">
                <a:solidFill>
                  <a:srgbClr val="565F6C"/>
                </a:solidFill>
              </a:rPr>
              <a:t>G</a:t>
            </a:r>
            <a:r>
              <a:rPr sz="2250" spc="-30" dirty="0">
                <a:solidFill>
                  <a:srgbClr val="565F6C"/>
                </a:solidFill>
              </a:rPr>
              <a:t>REATER </a:t>
            </a:r>
            <a:r>
              <a:rPr sz="2800" spc="-10" dirty="0">
                <a:solidFill>
                  <a:srgbClr val="565F6C"/>
                </a:solidFill>
              </a:rPr>
              <a:t>B</a:t>
            </a:r>
            <a:r>
              <a:rPr sz="2250" spc="-10" dirty="0">
                <a:solidFill>
                  <a:srgbClr val="565F6C"/>
                </a:solidFill>
              </a:rPr>
              <a:t>IOLOGICAL </a:t>
            </a:r>
            <a:r>
              <a:rPr sz="2800" spc="-5" dirty="0">
                <a:solidFill>
                  <a:srgbClr val="565F6C"/>
                </a:solidFill>
              </a:rPr>
              <a:t>D</a:t>
            </a:r>
            <a:r>
              <a:rPr sz="2250" spc="-5" dirty="0">
                <a:solidFill>
                  <a:srgbClr val="565F6C"/>
                </a:solidFill>
              </a:rPr>
              <a:t>IVERSITY IN</a:t>
            </a:r>
            <a:r>
              <a:rPr sz="2250" spc="395" dirty="0">
                <a:solidFill>
                  <a:srgbClr val="565F6C"/>
                </a:solidFill>
              </a:rPr>
              <a:t> </a:t>
            </a:r>
            <a:r>
              <a:rPr sz="2800" spc="-5" dirty="0">
                <a:solidFill>
                  <a:srgbClr val="565F6C"/>
                </a:solidFill>
              </a:rPr>
              <a:t>T</a:t>
            </a:r>
            <a:r>
              <a:rPr sz="2250" spc="-5" dirty="0">
                <a:solidFill>
                  <a:srgbClr val="565F6C"/>
                </a:solidFill>
              </a:rPr>
              <a:t>ROPICS</a:t>
            </a:r>
            <a:endParaRPr sz="2250"/>
          </a:p>
        </p:txBody>
      </p:sp>
      <p:sp>
        <p:nvSpPr>
          <p:cNvPr id="3" name="object 3"/>
          <p:cNvSpPr txBox="1"/>
          <p:nvPr/>
        </p:nvSpPr>
        <p:spPr>
          <a:xfrm>
            <a:off x="535940" y="1168653"/>
            <a:ext cx="7958455" cy="4644390"/>
          </a:xfrm>
          <a:prstGeom prst="rect">
            <a:avLst/>
          </a:prstGeom>
        </p:spPr>
        <p:txBody>
          <a:bodyPr vert="horz" wrap="square" lIns="0" tIns="12700" rIns="0" bIns="0" rtlCol="0">
            <a:spAutoFit/>
          </a:bodyPr>
          <a:lstStyle/>
          <a:p>
            <a:pPr marL="285115" marR="47625" indent="-273050" algn="just">
              <a:lnSpc>
                <a:spcPct val="100000"/>
              </a:lnSpc>
              <a:spcBef>
                <a:spcPts val="100"/>
              </a:spcBef>
            </a:pPr>
            <a:r>
              <a:rPr sz="2400" spc="-30" dirty="0">
                <a:latin typeface="Arial"/>
                <a:cs typeface="Arial"/>
              </a:rPr>
              <a:t>Various </a:t>
            </a:r>
            <a:r>
              <a:rPr sz="2400" spc="-5" dirty="0">
                <a:latin typeface="Arial"/>
                <a:cs typeface="Arial"/>
              </a:rPr>
              <a:t>hypotheses </a:t>
            </a:r>
            <a:r>
              <a:rPr sz="2400" dirty="0">
                <a:latin typeface="Arial"/>
                <a:cs typeface="Arial"/>
              </a:rPr>
              <a:t>for </a:t>
            </a:r>
            <a:r>
              <a:rPr sz="2400" spc="-5" dirty="0">
                <a:latin typeface="Arial"/>
                <a:cs typeface="Arial"/>
              </a:rPr>
              <a:t>higher diversity in tropics proposed  by ecologists and evolutionary biologists are</a:t>
            </a:r>
            <a:r>
              <a:rPr sz="2400" spc="100" dirty="0">
                <a:latin typeface="Arial"/>
                <a:cs typeface="Arial"/>
              </a:rPr>
              <a:t> </a:t>
            </a:r>
            <a:r>
              <a:rPr sz="2400" dirty="0">
                <a:latin typeface="Arial"/>
                <a:cs typeface="Arial"/>
              </a:rPr>
              <a:t>:</a:t>
            </a:r>
            <a:endParaRPr sz="2400">
              <a:latin typeface="Arial"/>
              <a:cs typeface="Arial"/>
            </a:endParaRPr>
          </a:p>
          <a:p>
            <a:pPr marL="285115" marR="47625" indent="-273050" algn="just">
              <a:lnSpc>
                <a:spcPct val="100000"/>
              </a:lnSpc>
              <a:spcBef>
                <a:spcPts val="600"/>
              </a:spcBef>
              <a:buAutoNum type="romanLcParenBoth"/>
              <a:tabLst>
                <a:tab pos="361950" algn="l"/>
              </a:tabLst>
            </a:pPr>
            <a:r>
              <a:rPr sz="2400" spc="-35" dirty="0">
                <a:latin typeface="Arial"/>
                <a:cs typeface="Arial"/>
              </a:rPr>
              <a:t>Temperate </a:t>
            </a:r>
            <a:r>
              <a:rPr sz="2400" spc="-5" dirty="0">
                <a:latin typeface="Arial"/>
                <a:cs typeface="Arial"/>
              </a:rPr>
              <a:t>regions have undergone frequent glaciations  in </a:t>
            </a:r>
            <a:r>
              <a:rPr sz="2400" dirty="0">
                <a:latin typeface="Arial"/>
                <a:cs typeface="Arial"/>
              </a:rPr>
              <a:t>the past. It </a:t>
            </a:r>
            <a:r>
              <a:rPr sz="2400" spc="-5" dirty="0">
                <a:latin typeface="Arial"/>
                <a:cs typeface="Arial"/>
              </a:rPr>
              <a:t>killed </a:t>
            </a:r>
            <a:r>
              <a:rPr sz="2400" dirty="0">
                <a:latin typeface="Arial"/>
                <a:cs typeface="Arial"/>
              </a:rPr>
              <a:t>most the </a:t>
            </a:r>
            <a:r>
              <a:rPr sz="2400" spc="-5" dirty="0">
                <a:latin typeface="Arial"/>
                <a:cs typeface="Arial"/>
              </a:rPr>
              <a:t>species. </a:t>
            </a:r>
            <a:r>
              <a:rPr sz="2400" spc="-15" dirty="0">
                <a:latin typeface="Arial"/>
                <a:cs typeface="Arial"/>
              </a:rPr>
              <a:t>Tropical </a:t>
            </a:r>
            <a:r>
              <a:rPr sz="2400" spc="-5" dirty="0">
                <a:latin typeface="Arial"/>
                <a:cs typeface="Arial"/>
              </a:rPr>
              <a:t>latitudes  have remained relatively undisturbed </a:t>
            </a:r>
            <a:r>
              <a:rPr sz="2400" dirty="0">
                <a:latin typeface="Arial"/>
                <a:cs typeface="Arial"/>
              </a:rPr>
              <a:t>for </a:t>
            </a:r>
            <a:r>
              <a:rPr sz="2400" spc="-5" dirty="0">
                <a:latin typeface="Arial"/>
                <a:cs typeface="Arial"/>
              </a:rPr>
              <a:t>millions </a:t>
            </a:r>
            <a:r>
              <a:rPr sz="2400" dirty="0">
                <a:latin typeface="Arial"/>
                <a:cs typeface="Arial"/>
              </a:rPr>
              <a:t>of  years.</a:t>
            </a:r>
            <a:endParaRPr sz="2400">
              <a:latin typeface="Arial"/>
              <a:cs typeface="Arial"/>
            </a:endParaRPr>
          </a:p>
          <a:p>
            <a:pPr marL="285115" marR="5080" indent="-273050" algn="just">
              <a:lnSpc>
                <a:spcPct val="100000"/>
              </a:lnSpc>
              <a:spcBef>
                <a:spcPts val="600"/>
              </a:spcBef>
              <a:buAutoNum type="romanLcParenBoth"/>
              <a:tabLst>
                <a:tab pos="429259" algn="l"/>
              </a:tabLst>
            </a:pPr>
            <a:r>
              <a:rPr sz="2400" spc="-15" dirty="0">
                <a:latin typeface="Arial"/>
                <a:cs typeface="Arial"/>
              </a:rPr>
              <a:t>Tropical </a:t>
            </a:r>
            <a:r>
              <a:rPr sz="2400" spc="-5" dirty="0">
                <a:latin typeface="Arial"/>
                <a:cs typeface="Arial"/>
              </a:rPr>
              <a:t>environments are less seasonal which promote  niche specialization and lead </a:t>
            </a:r>
            <a:r>
              <a:rPr sz="2400" dirty="0">
                <a:latin typeface="Arial"/>
                <a:cs typeface="Arial"/>
              </a:rPr>
              <a:t>to </a:t>
            </a:r>
            <a:r>
              <a:rPr sz="2400" spc="-5" dirty="0">
                <a:latin typeface="Arial"/>
                <a:cs typeface="Arial"/>
              </a:rPr>
              <a:t>a greater species  </a:t>
            </a:r>
            <a:r>
              <a:rPr sz="2400" spc="-20" dirty="0">
                <a:latin typeface="Arial"/>
                <a:cs typeface="Arial"/>
              </a:rPr>
              <a:t>diversity.</a:t>
            </a:r>
            <a:endParaRPr sz="2400">
              <a:latin typeface="Arial"/>
              <a:cs typeface="Arial"/>
            </a:endParaRPr>
          </a:p>
          <a:p>
            <a:pPr marL="285115" marR="719455" indent="-273050" algn="just">
              <a:lnSpc>
                <a:spcPct val="100000"/>
              </a:lnSpc>
              <a:spcBef>
                <a:spcPts val="605"/>
              </a:spcBef>
              <a:buAutoNum type="romanLcParenBoth"/>
              <a:tabLst>
                <a:tab pos="503555" algn="l"/>
              </a:tabLst>
            </a:pPr>
            <a:r>
              <a:rPr sz="2400" spc="-5" dirty="0">
                <a:latin typeface="Arial"/>
                <a:cs typeface="Arial"/>
              </a:rPr>
              <a:t>More solar energy is available in </a:t>
            </a:r>
            <a:r>
              <a:rPr sz="2400" dirty="0">
                <a:latin typeface="Arial"/>
                <a:cs typeface="Arial"/>
              </a:rPr>
              <a:t>the </a:t>
            </a:r>
            <a:r>
              <a:rPr sz="2400" spc="-5" dirty="0">
                <a:latin typeface="Arial"/>
                <a:cs typeface="Arial"/>
              </a:rPr>
              <a:t>tropics which  contributes </a:t>
            </a:r>
            <a:r>
              <a:rPr sz="2400" dirty="0">
                <a:latin typeface="Arial"/>
                <a:cs typeface="Arial"/>
              </a:rPr>
              <a:t>to </a:t>
            </a:r>
            <a:r>
              <a:rPr sz="2400" spc="-5" dirty="0">
                <a:latin typeface="Arial"/>
                <a:cs typeface="Arial"/>
              </a:rPr>
              <a:t>higher productivity and in </a:t>
            </a:r>
            <a:r>
              <a:rPr sz="2400" dirty="0">
                <a:latin typeface="Arial"/>
                <a:cs typeface="Arial"/>
              </a:rPr>
              <a:t>turn </a:t>
            </a:r>
            <a:r>
              <a:rPr sz="2400" spc="-5" dirty="0">
                <a:latin typeface="Arial"/>
                <a:cs typeface="Arial"/>
              </a:rPr>
              <a:t>might  contribute indirectly </a:t>
            </a:r>
            <a:r>
              <a:rPr sz="2400" dirty="0">
                <a:latin typeface="Arial"/>
                <a:cs typeface="Arial"/>
              </a:rPr>
              <a:t>to </a:t>
            </a:r>
            <a:r>
              <a:rPr sz="2400" spc="-5" dirty="0">
                <a:latin typeface="Arial"/>
                <a:cs typeface="Arial"/>
              </a:rPr>
              <a:t>greater</a:t>
            </a:r>
            <a:r>
              <a:rPr sz="2400" spc="30" dirty="0">
                <a:latin typeface="Arial"/>
                <a:cs typeface="Arial"/>
              </a:rPr>
              <a:t> </a:t>
            </a:r>
            <a:r>
              <a:rPr sz="2400" spc="-20" dirty="0">
                <a:latin typeface="Arial"/>
                <a:cs typeface="Arial"/>
              </a:rPr>
              <a:t>diversity.</a:t>
            </a:r>
            <a:endParaRPr sz="24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87705"/>
            <a:ext cx="4490720" cy="437515"/>
          </a:xfrm>
          <a:prstGeom prst="rect">
            <a:avLst/>
          </a:prstGeom>
        </p:spPr>
        <p:txBody>
          <a:bodyPr vert="horz" wrap="square" lIns="0" tIns="12700" rIns="0" bIns="0" rtlCol="0">
            <a:spAutoFit/>
          </a:bodyPr>
          <a:lstStyle/>
          <a:p>
            <a:pPr marL="12700">
              <a:lnSpc>
                <a:spcPct val="100000"/>
              </a:lnSpc>
              <a:spcBef>
                <a:spcPts val="100"/>
              </a:spcBef>
            </a:pPr>
            <a:r>
              <a:rPr sz="2700" b="1" dirty="0">
                <a:solidFill>
                  <a:srgbClr val="565F6C"/>
                </a:solidFill>
                <a:latin typeface="Arial"/>
                <a:cs typeface="Arial"/>
              </a:rPr>
              <a:t>S</a:t>
            </a:r>
            <a:r>
              <a:rPr sz="2150" b="1" dirty="0">
                <a:solidFill>
                  <a:srgbClr val="565F6C"/>
                </a:solidFill>
                <a:latin typeface="Arial"/>
                <a:cs typeface="Arial"/>
              </a:rPr>
              <a:t>PECIES</a:t>
            </a:r>
            <a:r>
              <a:rPr sz="2700" b="1" dirty="0">
                <a:solidFill>
                  <a:srgbClr val="565F6C"/>
                </a:solidFill>
                <a:latin typeface="Arial"/>
                <a:cs typeface="Arial"/>
              </a:rPr>
              <a:t>-A</a:t>
            </a:r>
            <a:r>
              <a:rPr sz="2150" b="1" dirty="0">
                <a:solidFill>
                  <a:srgbClr val="565F6C"/>
                </a:solidFill>
                <a:latin typeface="Arial"/>
                <a:cs typeface="Arial"/>
              </a:rPr>
              <a:t>REA</a:t>
            </a:r>
            <a:r>
              <a:rPr sz="2150" b="1" spc="50" dirty="0">
                <a:solidFill>
                  <a:srgbClr val="565F6C"/>
                </a:solidFill>
                <a:latin typeface="Arial"/>
                <a:cs typeface="Arial"/>
              </a:rPr>
              <a:t> </a:t>
            </a:r>
            <a:r>
              <a:rPr sz="2150" b="1" spc="-10" dirty="0">
                <a:solidFill>
                  <a:srgbClr val="565F6C"/>
                </a:solidFill>
                <a:latin typeface="Arial"/>
                <a:cs typeface="Arial"/>
              </a:rPr>
              <a:t>RELATIONSHIPS</a:t>
            </a:r>
            <a:endParaRPr sz="2150">
              <a:latin typeface="Arial"/>
              <a:cs typeface="Arial"/>
            </a:endParaRPr>
          </a:p>
        </p:txBody>
      </p:sp>
      <p:sp>
        <p:nvSpPr>
          <p:cNvPr id="3" name="object 3"/>
          <p:cNvSpPr/>
          <p:nvPr/>
        </p:nvSpPr>
        <p:spPr>
          <a:xfrm>
            <a:off x="6019800" y="1295400"/>
            <a:ext cx="2608199" cy="3657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6240" y="1883664"/>
            <a:ext cx="202691" cy="2133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96240" y="2615183"/>
            <a:ext cx="202691" cy="21336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96240" y="4078223"/>
            <a:ext cx="202691" cy="21336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83540" y="1778253"/>
            <a:ext cx="5365750" cy="3317875"/>
          </a:xfrm>
          <a:prstGeom prst="rect">
            <a:avLst/>
          </a:prstGeom>
        </p:spPr>
        <p:txBody>
          <a:bodyPr vert="horz" wrap="square" lIns="0" tIns="12700" rIns="0" bIns="0" rtlCol="0">
            <a:spAutoFit/>
          </a:bodyPr>
          <a:lstStyle/>
          <a:p>
            <a:pPr marL="291465">
              <a:lnSpc>
                <a:spcPct val="100000"/>
              </a:lnSpc>
              <a:spcBef>
                <a:spcPts val="100"/>
              </a:spcBef>
            </a:pPr>
            <a:r>
              <a:rPr sz="2400" spc="-5" dirty="0">
                <a:latin typeface="Arial"/>
                <a:cs typeface="Arial"/>
              </a:rPr>
              <a:t>Alexander von</a:t>
            </a:r>
            <a:r>
              <a:rPr sz="2400" spc="40" dirty="0">
                <a:latin typeface="Arial"/>
                <a:cs typeface="Arial"/>
              </a:rPr>
              <a:t> </a:t>
            </a:r>
            <a:r>
              <a:rPr sz="2400" spc="-5" dirty="0">
                <a:latin typeface="Arial"/>
                <a:cs typeface="Arial"/>
              </a:rPr>
              <a:t>Humboldt</a:t>
            </a:r>
            <a:endParaRPr sz="2400">
              <a:latin typeface="Arial"/>
              <a:cs typeface="Arial"/>
            </a:endParaRPr>
          </a:p>
          <a:p>
            <a:pPr marL="12700">
              <a:lnSpc>
                <a:spcPct val="100000"/>
              </a:lnSpc>
            </a:pPr>
            <a:r>
              <a:rPr sz="2400" spc="-5" dirty="0">
                <a:latin typeface="Arial"/>
                <a:cs typeface="Arial"/>
              </a:rPr>
              <a:t>was </a:t>
            </a:r>
            <a:r>
              <a:rPr sz="2400" dirty="0">
                <a:latin typeface="Arial"/>
                <a:cs typeface="Arial"/>
              </a:rPr>
              <a:t>a German </a:t>
            </a:r>
            <a:r>
              <a:rPr sz="2400" spc="-5" dirty="0">
                <a:latin typeface="Arial"/>
                <a:cs typeface="Arial"/>
              </a:rPr>
              <a:t>naturalist and</a:t>
            </a:r>
            <a:r>
              <a:rPr sz="2400" spc="5" dirty="0">
                <a:latin typeface="Arial"/>
                <a:cs typeface="Arial"/>
              </a:rPr>
              <a:t> </a:t>
            </a:r>
            <a:r>
              <a:rPr sz="2400" spc="-20" dirty="0">
                <a:latin typeface="Arial"/>
                <a:cs typeface="Arial"/>
              </a:rPr>
              <a:t>explorer.</a:t>
            </a:r>
            <a:endParaRPr sz="2400">
              <a:latin typeface="Arial"/>
              <a:cs typeface="Arial"/>
            </a:endParaRPr>
          </a:p>
          <a:p>
            <a:pPr marL="12700" marR="5080" indent="295275">
              <a:lnSpc>
                <a:spcPct val="100000"/>
              </a:lnSpc>
            </a:pPr>
            <a:r>
              <a:rPr sz="2400" spc="-5" dirty="0">
                <a:latin typeface="Arial"/>
                <a:cs typeface="Arial"/>
              </a:rPr>
              <a:t>He observed </a:t>
            </a:r>
            <a:r>
              <a:rPr sz="2400" dirty="0">
                <a:latin typeface="Arial"/>
                <a:cs typeface="Arial"/>
              </a:rPr>
              <a:t>that </a:t>
            </a:r>
            <a:r>
              <a:rPr sz="2400" spc="-5" dirty="0">
                <a:latin typeface="Arial"/>
                <a:cs typeface="Arial"/>
              </a:rPr>
              <a:t>within a region  species richness increased with  increasing explored area, but only up </a:t>
            </a:r>
            <a:r>
              <a:rPr sz="2400" dirty="0">
                <a:latin typeface="Arial"/>
                <a:cs typeface="Arial"/>
              </a:rPr>
              <a:t>to  a</a:t>
            </a:r>
            <a:r>
              <a:rPr sz="2400" spc="-20" dirty="0">
                <a:latin typeface="Arial"/>
                <a:cs typeface="Arial"/>
              </a:rPr>
              <a:t> </a:t>
            </a:r>
            <a:r>
              <a:rPr sz="2400" spc="-5" dirty="0">
                <a:latin typeface="Arial"/>
                <a:cs typeface="Arial"/>
              </a:rPr>
              <a:t>limit.</a:t>
            </a:r>
            <a:endParaRPr sz="2400">
              <a:latin typeface="Arial"/>
              <a:cs typeface="Arial"/>
            </a:endParaRPr>
          </a:p>
          <a:p>
            <a:pPr marL="12700" marR="194310" indent="290830">
              <a:lnSpc>
                <a:spcPct val="100000"/>
              </a:lnSpc>
              <a:spcBef>
                <a:spcPts val="5"/>
              </a:spcBef>
            </a:pPr>
            <a:r>
              <a:rPr sz="2400" spc="-5" dirty="0">
                <a:latin typeface="Arial"/>
                <a:cs typeface="Arial"/>
              </a:rPr>
              <a:t>The relation between species  richness and area </a:t>
            </a:r>
            <a:r>
              <a:rPr sz="2400" dirty="0">
                <a:latin typeface="Arial"/>
                <a:cs typeface="Arial"/>
              </a:rPr>
              <a:t>for </a:t>
            </a:r>
            <a:r>
              <a:rPr sz="2400" spc="-5" dirty="0">
                <a:latin typeface="Arial"/>
                <a:cs typeface="Arial"/>
              </a:rPr>
              <a:t>a wide variety </a:t>
            </a:r>
            <a:r>
              <a:rPr sz="2400" dirty="0">
                <a:latin typeface="Arial"/>
                <a:cs typeface="Arial"/>
              </a:rPr>
              <a:t>of  </a:t>
            </a:r>
            <a:r>
              <a:rPr sz="2400" spc="-5" dirty="0">
                <a:latin typeface="Arial"/>
                <a:cs typeface="Arial"/>
              </a:rPr>
              <a:t>taxa is </a:t>
            </a:r>
            <a:r>
              <a:rPr sz="2400" dirty="0">
                <a:latin typeface="Arial"/>
                <a:cs typeface="Arial"/>
              </a:rPr>
              <a:t>to </a:t>
            </a:r>
            <a:r>
              <a:rPr sz="2400" spc="-10" dirty="0">
                <a:latin typeface="Arial"/>
                <a:cs typeface="Arial"/>
              </a:rPr>
              <a:t>be </a:t>
            </a:r>
            <a:r>
              <a:rPr sz="2400" spc="-5" dirty="0">
                <a:latin typeface="Arial"/>
                <a:cs typeface="Arial"/>
              </a:rPr>
              <a:t>a rectangular</a:t>
            </a:r>
            <a:r>
              <a:rPr sz="2400" spc="25" dirty="0">
                <a:latin typeface="Arial"/>
                <a:cs typeface="Arial"/>
              </a:rPr>
              <a:t> </a:t>
            </a:r>
            <a:r>
              <a:rPr sz="2400" spc="-5" dirty="0">
                <a:latin typeface="Arial"/>
                <a:cs typeface="Arial"/>
              </a:rPr>
              <a:t>hyperbola.</a:t>
            </a:r>
            <a:endParaRPr sz="24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570687"/>
            <a:ext cx="5040630" cy="483234"/>
          </a:xfrm>
          <a:prstGeom prst="rect">
            <a:avLst/>
          </a:prstGeom>
        </p:spPr>
        <p:txBody>
          <a:bodyPr vert="horz" wrap="square" lIns="0" tIns="12700" rIns="0" bIns="0" rtlCol="0">
            <a:spAutoFit/>
          </a:bodyPr>
          <a:lstStyle/>
          <a:p>
            <a:pPr marL="12700">
              <a:lnSpc>
                <a:spcPct val="100000"/>
              </a:lnSpc>
              <a:spcBef>
                <a:spcPts val="100"/>
              </a:spcBef>
            </a:pPr>
            <a:r>
              <a:rPr sz="3000" b="1" spc="-5" dirty="0">
                <a:solidFill>
                  <a:srgbClr val="565F6C"/>
                </a:solidFill>
                <a:latin typeface="Arial"/>
                <a:cs typeface="Arial"/>
              </a:rPr>
              <a:t>S</a:t>
            </a:r>
            <a:r>
              <a:rPr sz="2400" b="1" spc="-5" dirty="0">
                <a:solidFill>
                  <a:srgbClr val="565F6C"/>
                </a:solidFill>
                <a:latin typeface="Arial"/>
                <a:cs typeface="Arial"/>
              </a:rPr>
              <a:t>PECIES</a:t>
            </a:r>
            <a:r>
              <a:rPr sz="3000" b="1" spc="-5" dirty="0">
                <a:solidFill>
                  <a:srgbClr val="565F6C"/>
                </a:solidFill>
                <a:latin typeface="Arial"/>
                <a:cs typeface="Arial"/>
              </a:rPr>
              <a:t>-A</a:t>
            </a:r>
            <a:r>
              <a:rPr sz="2400" b="1" spc="-5" dirty="0">
                <a:solidFill>
                  <a:srgbClr val="565F6C"/>
                </a:solidFill>
                <a:latin typeface="Arial"/>
                <a:cs typeface="Arial"/>
              </a:rPr>
              <a:t>REA</a:t>
            </a:r>
            <a:r>
              <a:rPr sz="2400" b="1" spc="75" dirty="0">
                <a:solidFill>
                  <a:srgbClr val="565F6C"/>
                </a:solidFill>
                <a:latin typeface="Arial"/>
                <a:cs typeface="Arial"/>
              </a:rPr>
              <a:t> </a:t>
            </a:r>
            <a:r>
              <a:rPr sz="3000" b="1" spc="-20" dirty="0">
                <a:solidFill>
                  <a:srgbClr val="565F6C"/>
                </a:solidFill>
                <a:latin typeface="Arial"/>
                <a:cs typeface="Arial"/>
              </a:rPr>
              <a:t>R</a:t>
            </a:r>
            <a:r>
              <a:rPr sz="2400" b="1" spc="-20" dirty="0">
                <a:solidFill>
                  <a:srgbClr val="565F6C"/>
                </a:solidFill>
                <a:latin typeface="Arial"/>
                <a:cs typeface="Arial"/>
              </a:rPr>
              <a:t>ELATIONSHIPS</a:t>
            </a:r>
            <a:endParaRPr sz="2400">
              <a:latin typeface="Arial"/>
              <a:cs typeface="Arial"/>
            </a:endParaRPr>
          </a:p>
        </p:txBody>
      </p:sp>
      <p:sp>
        <p:nvSpPr>
          <p:cNvPr id="3" name="object 3"/>
          <p:cNvSpPr/>
          <p:nvPr/>
        </p:nvSpPr>
        <p:spPr>
          <a:xfrm>
            <a:off x="4901291" y="1644445"/>
            <a:ext cx="3815118" cy="269403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875276" y="1441450"/>
            <a:ext cx="3867150" cy="3060700"/>
          </a:xfrm>
          <a:custGeom>
            <a:avLst/>
            <a:gdLst/>
            <a:ahLst/>
            <a:cxnLst/>
            <a:rect l="l" t="t" r="r" b="b"/>
            <a:pathLst>
              <a:path w="3867150" h="3060700">
                <a:moveTo>
                  <a:pt x="0" y="3060700"/>
                </a:moveTo>
                <a:lnTo>
                  <a:pt x="3867150" y="3060700"/>
                </a:lnTo>
                <a:lnTo>
                  <a:pt x="3867150" y="0"/>
                </a:lnTo>
                <a:lnTo>
                  <a:pt x="0" y="0"/>
                </a:lnTo>
                <a:lnTo>
                  <a:pt x="0" y="3060700"/>
                </a:lnTo>
                <a:close/>
              </a:path>
            </a:pathLst>
          </a:custGeom>
          <a:ln w="12700">
            <a:solidFill>
              <a:srgbClr val="000000"/>
            </a:solidFill>
          </a:ln>
        </p:spPr>
        <p:txBody>
          <a:bodyPr wrap="square" lIns="0" tIns="0" rIns="0" bIns="0" rtlCol="0"/>
          <a:lstStyle/>
          <a:p>
            <a:endParaRPr/>
          </a:p>
        </p:txBody>
      </p:sp>
      <p:sp>
        <p:nvSpPr>
          <p:cNvPr id="5" name="object 5"/>
          <p:cNvSpPr txBox="1"/>
          <p:nvPr/>
        </p:nvSpPr>
        <p:spPr>
          <a:xfrm>
            <a:off x="383540" y="1549653"/>
            <a:ext cx="3785235" cy="4050029"/>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Arial"/>
                <a:cs typeface="Arial"/>
              </a:rPr>
              <a:t>On </a:t>
            </a:r>
            <a:r>
              <a:rPr sz="2400" spc="-5" dirty="0">
                <a:latin typeface="Arial"/>
                <a:cs typeface="Arial"/>
              </a:rPr>
              <a:t>a logarithmic scale, the  relationship is a straight line  described by the</a:t>
            </a:r>
            <a:r>
              <a:rPr sz="2400" spc="-10" dirty="0">
                <a:latin typeface="Arial"/>
                <a:cs typeface="Arial"/>
              </a:rPr>
              <a:t> </a:t>
            </a:r>
            <a:r>
              <a:rPr sz="2400" spc="-5" dirty="0">
                <a:latin typeface="Arial"/>
                <a:cs typeface="Arial"/>
              </a:rPr>
              <a:t>equation:</a:t>
            </a:r>
            <a:endParaRPr sz="2400">
              <a:latin typeface="Arial"/>
              <a:cs typeface="Arial"/>
            </a:endParaRPr>
          </a:p>
          <a:p>
            <a:pPr>
              <a:lnSpc>
                <a:spcPct val="100000"/>
              </a:lnSpc>
              <a:spcBef>
                <a:spcPts val="5"/>
              </a:spcBef>
            </a:pPr>
            <a:endParaRPr sz="2500">
              <a:latin typeface="Arial"/>
              <a:cs typeface="Arial"/>
            </a:endParaRPr>
          </a:p>
          <a:p>
            <a:pPr marL="12700" marR="717550">
              <a:lnSpc>
                <a:spcPct val="100000"/>
              </a:lnSpc>
            </a:pPr>
            <a:r>
              <a:rPr sz="2400" spc="-5" dirty="0">
                <a:latin typeface="Arial"/>
                <a:cs typeface="Arial"/>
              </a:rPr>
              <a:t>log </a:t>
            </a:r>
            <a:r>
              <a:rPr sz="2400" dirty="0">
                <a:latin typeface="Arial"/>
                <a:cs typeface="Arial"/>
              </a:rPr>
              <a:t>S = </a:t>
            </a:r>
            <a:r>
              <a:rPr sz="2400" spc="-5" dirty="0">
                <a:latin typeface="Arial"/>
                <a:cs typeface="Arial"/>
              </a:rPr>
              <a:t>log C </a:t>
            </a:r>
            <a:r>
              <a:rPr sz="2400" dirty="0">
                <a:latin typeface="Arial"/>
                <a:cs typeface="Arial"/>
              </a:rPr>
              <a:t>+ Z </a:t>
            </a:r>
            <a:r>
              <a:rPr sz="2400" spc="-10" dirty="0">
                <a:latin typeface="Arial"/>
                <a:cs typeface="Arial"/>
              </a:rPr>
              <a:t>log</a:t>
            </a:r>
            <a:r>
              <a:rPr sz="2400" spc="-190" dirty="0">
                <a:latin typeface="Arial"/>
                <a:cs typeface="Arial"/>
              </a:rPr>
              <a:t> </a:t>
            </a:r>
            <a:r>
              <a:rPr sz="2400" dirty="0">
                <a:latin typeface="Arial"/>
                <a:cs typeface="Arial"/>
              </a:rPr>
              <a:t>A  </a:t>
            </a:r>
            <a:r>
              <a:rPr sz="2400" spc="-5" dirty="0">
                <a:latin typeface="Arial"/>
                <a:cs typeface="Arial"/>
              </a:rPr>
              <a:t>where</a:t>
            </a:r>
            <a:endParaRPr sz="2400">
              <a:latin typeface="Arial"/>
              <a:cs typeface="Arial"/>
            </a:endParaRPr>
          </a:p>
          <a:p>
            <a:pPr marL="12700">
              <a:lnSpc>
                <a:spcPct val="100000"/>
              </a:lnSpc>
              <a:spcBef>
                <a:spcPts val="5"/>
              </a:spcBef>
            </a:pPr>
            <a:r>
              <a:rPr sz="2400" dirty="0">
                <a:latin typeface="Arial"/>
                <a:cs typeface="Arial"/>
              </a:rPr>
              <a:t>S= </a:t>
            </a:r>
            <a:r>
              <a:rPr sz="2400" spc="-5" dirty="0">
                <a:latin typeface="Arial"/>
                <a:cs typeface="Arial"/>
              </a:rPr>
              <a:t>Species</a:t>
            </a:r>
            <a:r>
              <a:rPr sz="2400" spc="-20" dirty="0">
                <a:latin typeface="Arial"/>
                <a:cs typeface="Arial"/>
              </a:rPr>
              <a:t> </a:t>
            </a:r>
            <a:r>
              <a:rPr sz="2400" spc="-5" dirty="0">
                <a:latin typeface="Arial"/>
                <a:cs typeface="Arial"/>
              </a:rPr>
              <a:t>richness</a:t>
            </a:r>
            <a:endParaRPr sz="2400">
              <a:latin typeface="Arial"/>
              <a:cs typeface="Arial"/>
            </a:endParaRPr>
          </a:p>
          <a:p>
            <a:pPr marL="12700">
              <a:lnSpc>
                <a:spcPct val="100000"/>
              </a:lnSpc>
            </a:pPr>
            <a:r>
              <a:rPr sz="2400" dirty="0">
                <a:latin typeface="Arial"/>
                <a:cs typeface="Arial"/>
              </a:rPr>
              <a:t>A=</a:t>
            </a:r>
            <a:r>
              <a:rPr sz="2400" spc="-160" dirty="0">
                <a:latin typeface="Arial"/>
                <a:cs typeface="Arial"/>
              </a:rPr>
              <a:t> </a:t>
            </a:r>
            <a:r>
              <a:rPr sz="2400" spc="-5" dirty="0">
                <a:latin typeface="Arial"/>
                <a:cs typeface="Arial"/>
              </a:rPr>
              <a:t>Area</a:t>
            </a:r>
            <a:endParaRPr sz="2400">
              <a:latin typeface="Arial"/>
              <a:cs typeface="Arial"/>
            </a:endParaRPr>
          </a:p>
          <a:p>
            <a:pPr marL="12700" marR="688975">
              <a:lnSpc>
                <a:spcPct val="100000"/>
              </a:lnSpc>
            </a:pPr>
            <a:r>
              <a:rPr sz="2400" dirty="0">
                <a:latin typeface="Arial"/>
                <a:cs typeface="Arial"/>
              </a:rPr>
              <a:t>Z = </a:t>
            </a:r>
            <a:r>
              <a:rPr sz="2400" spc="-5" dirty="0">
                <a:latin typeface="Arial"/>
                <a:cs typeface="Arial"/>
              </a:rPr>
              <a:t>slope </a:t>
            </a:r>
            <a:r>
              <a:rPr sz="2400" dirty="0">
                <a:latin typeface="Arial"/>
                <a:cs typeface="Arial"/>
              </a:rPr>
              <a:t>of the </a:t>
            </a:r>
            <a:r>
              <a:rPr sz="2400" spc="-5" dirty="0">
                <a:latin typeface="Arial"/>
                <a:cs typeface="Arial"/>
              </a:rPr>
              <a:t>line  (regression </a:t>
            </a:r>
            <a:r>
              <a:rPr sz="2400" spc="-10" dirty="0">
                <a:latin typeface="Arial"/>
                <a:cs typeface="Arial"/>
              </a:rPr>
              <a:t>coefficient)  </a:t>
            </a:r>
            <a:r>
              <a:rPr sz="2400" dirty="0">
                <a:latin typeface="Arial"/>
                <a:cs typeface="Arial"/>
              </a:rPr>
              <a:t>C =</a:t>
            </a:r>
            <a:r>
              <a:rPr sz="2400" spc="-85" dirty="0">
                <a:latin typeface="Arial"/>
                <a:cs typeface="Arial"/>
              </a:rPr>
              <a:t> </a:t>
            </a:r>
            <a:r>
              <a:rPr sz="2400" spc="-20" dirty="0">
                <a:latin typeface="Arial"/>
                <a:cs typeface="Arial"/>
              </a:rPr>
              <a:t>Y-intercept</a:t>
            </a:r>
            <a:endParaRPr sz="24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34162"/>
            <a:ext cx="5850255" cy="940435"/>
          </a:xfrm>
          <a:prstGeom prst="rect">
            <a:avLst/>
          </a:prstGeom>
        </p:spPr>
        <p:txBody>
          <a:bodyPr vert="horz" wrap="square" lIns="0" tIns="12700" rIns="0" bIns="0" rtlCol="0">
            <a:spAutoFit/>
          </a:bodyPr>
          <a:lstStyle/>
          <a:p>
            <a:pPr marL="12700">
              <a:lnSpc>
                <a:spcPct val="100000"/>
              </a:lnSpc>
              <a:spcBef>
                <a:spcPts val="100"/>
              </a:spcBef>
            </a:pPr>
            <a:r>
              <a:rPr sz="3000" b="1" spc="-25" dirty="0">
                <a:solidFill>
                  <a:srgbClr val="565F6C"/>
                </a:solidFill>
                <a:latin typeface="Arial"/>
                <a:cs typeface="Arial"/>
              </a:rPr>
              <a:t>I</a:t>
            </a:r>
            <a:r>
              <a:rPr sz="2400" b="1" spc="-25" dirty="0">
                <a:solidFill>
                  <a:srgbClr val="565F6C"/>
                </a:solidFill>
                <a:latin typeface="Arial"/>
                <a:cs typeface="Arial"/>
              </a:rPr>
              <a:t>MPORTANCE </a:t>
            </a:r>
            <a:r>
              <a:rPr sz="2400" b="1" dirty="0">
                <a:solidFill>
                  <a:srgbClr val="565F6C"/>
                </a:solidFill>
                <a:latin typeface="Arial"/>
                <a:cs typeface="Arial"/>
              </a:rPr>
              <a:t>OF </a:t>
            </a:r>
            <a:r>
              <a:rPr sz="3000" b="1" spc="-5" dirty="0">
                <a:solidFill>
                  <a:srgbClr val="565F6C"/>
                </a:solidFill>
                <a:latin typeface="Arial"/>
                <a:cs typeface="Arial"/>
              </a:rPr>
              <a:t>S</a:t>
            </a:r>
            <a:r>
              <a:rPr sz="2400" b="1" spc="-5" dirty="0">
                <a:solidFill>
                  <a:srgbClr val="565F6C"/>
                </a:solidFill>
                <a:latin typeface="Arial"/>
                <a:cs typeface="Arial"/>
              </a:rPr>
              <a:t>PECIES</a:t>
            </a:r>
            <a:r>
              <a:rPr sz="2400" b="1" spc="540" dirty="0">
                <a:solidFill>
                  <a:srgbClr val="565F6C"/>
                </a:solidFill>
                <a:latin typeface="Arial"/>
                <a:cs typeface="Arial"/>
              </a:rPr>
              <a:t> </a:t>
            </a:r>
            <a:r>
              <a:rPr sz="3000" b="1" spc="-5" dirty="0">
                <a:solidFill>
                  <a:srgbClr val="565F6C"/>
                </a:solidFill>
                <a:latin typeface="Arial"/>
                <a:cs typeface="Arial"/>
              </a:rPr>
              <a:t>D</a:t>
            </a:r>
            <a:r>
              <a:rPr sz="2400" b="1" spc="-5" dirty="0">
                <a:solidFill>
                  <a:srgbClr val="565F6C"/>
                </a:solidFill>
                <a:latin typeface="Arial"/>
                <a:cs typeface="Arial"/>
              </a:rPr>
              <a:t>IVERSITY</a:t>
            </a:r>
            <a:endParaRPr sz="2400">
              <a:latin typeface="Arial"/>
              <a:cs typeface="Arial"/>
            </a:endParaRPr>
          </a:p>
          <a:p>
            <a:pPr marL="12700">
              <a:lnSpc>
                <a:spcPct val="100000"/>
              </a:lnSpc>
            </a:pPr>
            <a:r>
              <a:rPr sz="2400" b="1" spc="-30" dirty="0">
                <a:solidFill>
                  <a:srgbClr val="565F6C"/>
                </a:solidFill>
                <a:latin typeface="Arial"/>
                <a:cs typeface="Arial"/>
              </a:rPr>
              <a:t>TO </a:t>
            </a:r>
            <a:r>
              <a:rPr sz="2400" b="1" dirty="0">
                <a:solidFill>
                  <a:srgbClr val="565F6C"/>
                </a:solidFill>
                <a:latin typeface="Arial"/>
                <a:cs typeface="Arial"/>
              </a:rPr>
              <a:t>THE</a:t>
            </a:r>
            <a:r>
              <a:rPr sz="2400" b="1" spc="345" dirty="0">
                <a:solidFill>
                  <a:srgbClr val="565F6C"/>
                </a:solidFill>
                <a:latin typeface="Arial"/>
                <a:cs typeface="Arial"/>
              </a:rPr>
              <a:t> </a:t>
            </a:r>
            <a:r>
              <a:rPr sz="3000" b="1" spc="-5" dirty="0">
                <a:solidFill>
                  <a:srgbClr val="565F6C"/>
                </a:solidFill>
                <a:latin typeface="Arial"/>
                <a:cs typeface="Arial"/>
              </a:rPr>
              <a:t>E</a:t>
            </a:r>
            <a:r>
              <a:rPr sz="2400" b="1" spc="-5" dirty="0">
                <a:solidFill>
                  <a:srgbClr val="565F6C"/>
                </a:solidFill>
                <a:latin typeface="Arial"/>
                <a:cs typeface="Arial"/>
              </a:rPr>
              <a:t>COSYSTEM</a:t>
            </a:r>
            <a:endParaRPr sz="2400">
              <a:latin typeface="Arial"/>
              <a:cs typeface="Arial"/>
            </a:endParaRPr>
          </a:p>
        </p:txBody>
      </p:sp>
      <p:sp>
        <p:nvSpPr>
          <p:cNvPr id="3" name="object 3"/>
          <p:cNvSpPr txBox="1"/>
          <p:nvPr/>
        </p:nvSpPr>
        <p:spPr>
          <a:xfrm>
            <a:off x="535940" y="1549653"/>
            <a:ext cx="2750820" cy="1351915"/>
          </a:xfrm>
          <a:prstGeom prst="rect">
            <a:avLst/>
          </a:prstGeom>
        </p:spPr>
        <p:txBody>
          <a:bodyPr vert="horz" wrap="square" lIns="0" tIns="88900" rIns="0" bIns="0" rtlCol="0">
            <a:spAutoFit/>
          </a:bodyPr>
          <a:lstStyle/>
          <a:p>
            <a:pPr marL="285115" indent="-273050">
              <a:lnSpc>
                <a:spcPct val="100000"/>
              </a:lnSpc>
              <a:spcBef>
                <a:spcPts val="700"/>
              </a:spcBef>
              <a:buClr>
                <a:srgbClr val="FD8537"/>
              </a:buClr>
              <a:buSzPct val="68750"/>
              <a:buFont typeface="Wingdings"/>
              <a:buChar char=""/>
              <a:tabLst>
                <a:tab pos="285750" algn="l"/>
              </a:tabLst>
            </a:pPr>
            <a:r>
              <a:rPr sz="2400" spc="-5" dirty="0">
                <a:latin typeface="Arial"/>
                <a:cs typeface="Arial"/>
              </a:rPr>
              <a:t>Stability</a:t>
            </a:r>
            <a:endParaRPr sz="2400">
              <a:latin typeface="Arial"/>
              <a:cs typeface="Arial"/>
            </a:endParaRPr>
          </a:p>
          <a:p>
            <a:pPr marL="285115" indent="-273050">
              <a:lnSpc>
                <a:spcPct val="100000"/>
              </a:lnSpc>
              <a:spcBef>
                <a:spcPts val="600"/>
              </a:spcBef>
              <a:buClr>
                <a:srgbClr val="FD8537"/>
              </a:buClr>
              <a:buSzPct val="68750"/>
              <a:buFont typeface="Wingdings"/>
              <a:buChar char=""/>
              <a:tabLst>
                <a:tab pos="285750" algn="l"/>
              </a:tabLst>
            </a:pPr>
            <a:r>
              <a:rPr sz="2400" spc="-5" dirty="0">
                <a:latin typeface="Arial"/>
                <a:cs typeface="Arial"/>
              </a:rPr>
              <a:t>Productivity</a:t>
            </a:r>
            <a:endParaRPr sz="2400">
              <a:latin typeface="Arial"/>
              <a:cs typeface="Arial"/>
            </a:endParaRPr>
          </a:p>
          <a:p>
            <a:pPr marL="285115" indent="-273050">
              <a:lnSpc>
                <a:spcPct val="100000"/>
              </a:lnSpc>
              <a:spcBef>
                <a:spcPts val="600"/>
              </a:spcBef>
              <a:buClr>
                <a:srgbClr val="FD8537"/>
              </a:buClr>
              <a:buSzPct val="68750"/>
              <a:buFont typeface="Wingdings"/>
              <a:buChar char=""/>
              <a:tabLst>
                <a:tab pos="285750" algn="l"/>
              </a:tabLst>
            </a:pPr>
            <a:r>
              <a:rPr sz="2400" spc="-5" dirty="0">
                <a:latin typeface="Arial"/>
                <a:cs typeface="Arial"/>
              </a:rPr>
              <a:t>Ecosystem</a:t>
            </a:r>
            <a:r>
              <a:rPr sz="2400" spc="-55" dirty="0">
                <a:latin typeface="Arial"/>
                <a:cs typeface="Arial"/>
              </a:rPr>
              <a:t> </a:t>
            </a:r>
            <a:r>
              <a:rPr sz="2400" spc="-5" dirty="0">
                <a:latin typeface="Arial"/>
                <a:cs typeface="Arial"/>
              </a:rPr>
              <a:t>Health</a:t>
            </a:r>
            <a:endParaRPr sz="2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73453"/>
            <a:ext cx="7534275" cy="3912235"/>
          </a:xfrm>
          <a:prstGeom prst="rect">
            <a:avLst/>
          </a:prstGeom>
        </p:spPr>
        <p:txBody>
          <a:bodyPr vert="horz" wrap="square" lIns="0" tIns="12700" rIns="0" bIns="0" rtlCol="0">
            <a:spAutoFit/>
          </a:bodyPr>
          <a:lstStyle/>
          <a:p>
            <a:pPr marL="285115" marR="544830" indent="-273050" algn="just">
              <a:lnSpc>
                <a:spcPct val="100000"/>
              </a:lnSpc>
              <a:spcBef>
                <a:spcPts val="100"/>
              </a:spcBef>
              <a:buClr>
                <a:srgbClr val="FD8537"/>
              </a:buClr>
              <a:buSzPct val="68750"/>
              <a:buFont typeface="Wingdings"/>
              <a:buChar char=""/>
              <a:tabLst>
                <a:tab pos="285750" algn="l"/>
              </a:tabLst>
            </a:pPr>
            <a:r>
              <a:rPr sz="2400" spc="-5" dirty="0">
                <a:latin typeface="Arial"/>
                <a:cs typeface="Arial"/>
              </a:rPr>
              <a:t>Due </a:t>
            </a:r>
            <a:r>
              <a:rPr sz="2400" dirty="0">
                <a:latin typeface="Arial"/>
                <a:cs typeface="Arial"/>
              </a:rPr>
              <a:t>to </a:t>
            </a:r>
            <a:r>
              <a:rPr sz="2400" spc="-5" dirty="0">
                <a:latin typeface="Arial"/>
                <a:cs typeface="Arial"/>
              </a:rPr>
              <a:t>human activities biological resources have  been declining</a:t>
            </a:r>
            <a:r>
              <a:rPr sz="2400" spc="40" dirty="0">
                <a:latin typeface="Arial"/>
                <a:cs typeface="Arial"/>
              </a:rPr>
              <a:t> </a:t>
            </a:r>
            <a:r>
              <a:rPr sz="2400" spc="-25" dirty="0">
                <a:latin typeface="Arial"/>
                <a:cs typeface="Arial"/>
              </a:rPr>
              <a:t>rapidly.</a:t>
            </a:r>
            <a:endParaRPr sz="2400">
              <a:latin typeface="Arial"/>
              <a:cs typeface="Arial"/>
            </a:endParaRPr>
          </a:p>
          <a:p>
            <a:pPr marL="285115" marR="5080" indent="-273050" algn="just">
              <a:lnSpc>
                <a:spcPct val="100000"/>
              </a:lnSpc>
              <a:spcBef>
                <a:spcPts val="600"/>
              </a:spcBef>
              <a:buClr>
                <a:srgbClr val="FD8537"/>
              </a:buClr>
              <a:buSzPct val="68750"/>
              <a:buFont typeface="Wingdings"/>
              <a:buChar char=""/>
              <a:tabLst>
                <a:tab pos="285750" algn="l"/>
              </a:tabLst>
            </a:pPr>
            <a:r>
              <a:rPr sz="2400" spc="-5" dirty="0">
                <a:latin typeface="Arial"/>
                <a:cs typeface="Arial"/>
              </a:rPr>
              <a:t>The colonisation </a:t>
            </a:r>
            <a:r>
              <a:rPr sz="2400" dirty="0">
                <a:latin typeface="Arial"/>
                <a:cs typeface="Arial"/>
              </a:rPr>
              <a:t>of </a:t>
            </a:r>
            <a:r>
              <a:rPr sz="2400" spc="-5" dirty="0">
                <a:latin typeface="Arial"/>
                <a:cs typeface="Arial"/>
              </a:rPr>
              <a:t>tropical Pacific Islands </a:t>
            </a:r>
            <a:r>
              <a:rPr sz="2400" dirty="0">
                <a:latin typeface="Arial"/>
                <a:cs typeface="Arial"/>
              </a:rPr>
              <a:t>by </a:t>
            </a:r>
            <a:r>
              <a:rPr sz="2400" spc="-5" dirty="0">
                <a:latin typeface="Arial"/>
                <a:cs typeface="Arial"/>
              </a:rPr>
              <a:t>humans  led </a:t>
            </a:r>
            <a:r>
              <a:rPr sz="2400" dirty="0">
                <a:latin typeface="Arial"/>
                <a:cs typeface="Arial"/>
              </a:rPr>
              <a:t>to the </a:t>
            </a:r>
            <a:r>
              <a:rPr sz="2400" spc="-5" dirty="0">
                <a:latin typeface="Arial"/>
                <a:cs typeface="Arial"/>
              </a:rPr>
              <a:t>extinction </a:t>
            </a:r>
            <a:r>
              <a:rPr sz="2400" dirty="0">
                <a:latin typeface="Arial"/>
                <a:cs typeface="Arial"/>
              </a:rPr>
              <a:t>of </a:t>
            </a:r>
            <a:r>
              <a:rPr sz="2400" spc="-5" dirty="0">
                <a:latin typeface="Arial"/>
                <a:cs typeface="Arial"/>
              </a:rPr>
              <a:t>more </a:t>
            </a:r>
            <a:r>
              <a:rPr sz="2400" dirty="0">
                <a:latin typeface="Arial"/>
                <a:cs typeface="Arial"/>
              </a:rPr>
              <a:t>than </a:t>
            </a:r>
            <a:r>
              <a:rPr sz="2400" spc="-5" dirty="0">
                <a:latin typeface="Arial"/>
                <a:cs typeface="Arial"/>
              </a:rPr>
              <a:t>2,000 species </a:t>
            </a:r>
            <a:r>
              <a:rPr sz="2400" dirty="0">
                <a:latin typeface="Arial"/>
                <a:cs typeface="Arial"/>
              </a:rPr>
              <a:t>of  </a:t>
            </a:r>
            <a:r>
              <a:rPr sz="2400" spc="-5" dirty="0">
                <a:latin typeface="Arial"/>
                <a:cs typeface="Arial"/>
              </a:rPr>
              <a:t>native birds.</a:t>
            </a:r>
            <a:endParaRPr sz="2400">
              <a:latin typeface="Arial"/>
              <a:cs typeface="Arial"/>
            </a:endParaRPr>
          </a:p>
          <a:p>
            <a:pPr marL="285115" marR="597535" indent="-273050" algn="just">
              <a:lnSpc>
                <a:spcPct val="100000"/>
              </a:lnSpc>
              <a:spcBef>
                <a:spcPts val="600"/>
              </a:spcBef>
              <a:buClr>
                <a:srgbClr val="FD8537"/>
              </a:buClr>
              <a:buSzPct val="68750"/>
              <a:buFont typeface="Wingdings"/>
              <a:buChar char=""/>
              <a:tabLst>
                <a:tab pos="285750" algn="l"/>
              </a:tabLst>
            </a:pPr>
            <a:r>
              <a:rPr sz="2400" spc="-5" dirty="0">
                <a:latin typeface="Arial"/>
                <a:cs typeface="Arial"/>
              </a:rPr>
              <a:t>More than 15,500 species are facing </a:t>
            </a:r>
            <a:r>
              <a:rPr sz="2400" dirty="0">
                <a:latin typeface="Arial"/>
                <a:cs typeface="Arial"/>
              </a:rPr>
              <a:t>the threat of  </a:t>
            </a:r>
            <a:r>
              <a:rPr sz="2400" spc="-5" dirty="0">
                <a:latin typeface="Arial"/>
                <a:cs typeface="Arial"/>
              </a:rPr>
              <a:t>extinction in </a:t>
            </a:r>
            <a:r>
              <a:rPr sz="2400" dirty="0">
                <a:latin typeface="Arial"/>
                <a:cs typeface="Arial"/>
              </a:rPr>
              <a:t>the</a:t>
            </a:r>
            <a:r>
              <a:rPr sz="2400" spc="5" dirty="0">
                <a:latin typeface="Arial"/>
                <a:cs typeface="Arial"/>
              </a:rPr>
              <a:t> </a:t>
            </a:r>
            <a:r>
              <a:rPr sz="2400" spc="-5" dirty="0">
                <a:latin typeface="Arial"/>
                <a:cs typeface="Arial"/>
              </a:rPr>
              <a:t>worldwide.</a:t>
            </a:r>
            <a:endParaRPr sz="2400">
              <a:latin typeface="Arial"/>
              <a:cs typeface="Arial"/>
            </a:endParaRPr>
          </a:p>
          <a:p>
            <a:pPr marL="285115" marR="121285" indent="-273050" algn="just">
              <a:lnSpc>
                <a:spcPct val="100000"/>
              </a:lnSpc>
              <a:spcBef>
                <a:spcPts val="605"/>
              </a:spcBef>
              <a:buClr>
                <a:srgbClr val="FD8537"/>
              </a:buClr>
              <a:buSzPct val="68750"/>
              <a:buFont typeface="Wingdings"/>
              <a:buChar char=""/>
              <a:tabLst>
                <a:tab pos="285750" algn="l"/>
              </a:tabLst>
            </a:pPr>
            <a:r>
              <a:rPr sz="2400" dirty="0">
                <a:latin typeface="Arial"/>
                <a:cs typeface="Arial"/>
              </a:rPr>
              <a:t>At </a:t>
            </a:r>
            <a:r>
              <a:rPr sz="2400" spc="-5" dirty="0">
                <a:latin typeface="Arial"/>
                <a:cs typeface="Arial"/>
              </a:rPr>
              <a:t>present,12 per </a:t>
            </a:r>
            <a:r>
              <a:rPr sz="2400" dirty="0">
                <a:latin typeface="Arial"/>
                <a:cs typeface="Arial"/>
              </a:rPr>
              <a:t>cent of </a:t>
            </a:r>
            <a:r>
              <a:rPr sz="2400" spc="-5" dirty="0">
                <a:latin typeface="Arial"/>
                <a:cs typeface="Arial"/>
              </a:rPr>
              <a:t>birds, 23 per </a:t>
            </a:r>
            <a:r>
              <a:rPr sz="2400" dirty="0">
                <a:latin typeface="Arial"/>
                <a:cs typeface="Arial"/>
              </a:rPr>
              <a:t>cent of  mammals, </a:t>
            </a:r>
            <a:r>
              <a:rPr sz="2400" spc="-5" dirty="0">
                <a:latin typeface="Arial"/>
                <a:cs typeface="Arial"/>
              </a:rPr>
              <a:t>32 per </a:t>
            </a:r>
            <a:r>
              <a:rPr sz="2400" dirty="0">
                <a:latin typeface="Arial"/>
                <a:cs typeface="Arial"/>
              </a:rPr>
              <a:t>cent of </a:t>
            </a:r>
            <a:r>
              <a:rPr sz="2400" spc="-5" dirty="0">
                <a:latin typeface="Arial"/>
                <a:cs typeface="Arial"/>
              </a:rPr>
              <a:t>amphibians and 31per </a:t>
            </a:r>
            <a:r>
              <a:rPr sz="2400" dirty="0">
                <a:latin typeface="Arial"/>
                <a:cs typeface="Arial"/>
              </a:rPr>
              <a:t>cent  of </a:t>
            </a:r>
            <a:r>
              <a:rPr sz="2400" spc="-5" dirty="0">
                <a:latin typeface="Arial"/>
                <a:cs typeface="Arial"/>
              </a:rPr>
              <a:t>gymnosperms </a:t>
            </a:r>
            <a:r>
              <a:rPr sz="2400" dirty="0">
                <a:latin typeface="Arial"/>
                <a:cs typeface="Arial"/>
              </a:rPr>
              <a:t>face the threat of</a:t>
            </a:r>
            <a:r>
              <a:rPr sz="2400" spc="-35" dirty="0">
                <a:latin typeface="Arial"/>
                <a:cs typeface="Arial"/>
              </a:rPr>
              <a:t> </a:t>
            </a:r>
            <a:r>
              <a:rPr sz="2400" spc="-5" dirty="0">
                <a:latin typeface="Arial"/>
                <a:cs typeface="Arial"/>
              </a:rPr>
              <a:t>extinction.</a:t>
            </a:r>
            <a:endParaRPr sz="2400">
              <a:latin typeface="Arial"/>
              <a:cs typeface="Arial"/>
            </a:endParaRPr>
          </a:p>
        </p:txBody>
      </p:sp>
      <p:grpSp>
        <p:nvGrpSpPr>
          <p:cNvPr id="3" name="object 3"/>
          <p:cNvGrpSpPr/>
          <p:nvPr/>
        </p:nvGrpSpPr>
        <p:grpSpPr>
          <a:xfrm>
            <a:off x="1892300" y="528827"/>
            <a:ext cx="4826000" cy="680085"/>
            <a:chOff x="1892300" y="528827"/>
            <a:chExt cx="4826000" cy="680085"/>
          </a:xfrm>
        </p:grpSpPr>
        <p:sp>
          <p:nvSpPr>
            <p:cNvPr id="4" name="object 4"/>
            <p:cNvSpPr/>
            <p:nvPr/>
          </p:nvSpPr>
          <p:spPr>
            <a:xfrm>
              <a:off x="1905000" y="609663"/>
              <a:ext cx="4800600" cy="584835"/>
            </a:xfrm>
            <a:custGeom>
              <a:avLst/>
              <a:gdLst/>
              <a:ahLst/>
              <a:cxnLst/>
              <a:rect l="l" t="t" r="r" b="b"/>
              <a:pathLst>
                <a:path w="4800600" h="584835">
                  <a:moveTo>
                    <a:pt x="0" y="584771"/>
                  </a:moveTo>
                  <a:lnTo>
                    <a:pt x="4800600" y="584771"/>
                  </a:lnTo>
                  <a:lnTo>
                    <a:pt x="4800600" y="0"/>
                  </a:lnTo>
                  <a:lnTo>
                    <a:pt x="0" y="0"/>
                  </a:lnTo>
                  <a:lnTo>
                    <a:pt x="0" y="584771"/>
                  </a:lnTo>
                  <a:close/>
                </a:path>
              </a:pathLst>
            </a:custGeom>
            <a:ln w="25400">
              <a:solidFill>
                <a:srgbClr val="7597D9"/>
              </a:solidFill>
            </a:ln>
          </p:spPr>
          <p:txBody>
            <a:bodyPr wrap="square" lIns="0" tIns="0" rIns="0" bIns="0" rtlCol="0"/>
            <a:lstStyle/>
            <a:p>
              <a:endParaRPr/>
            </a:p>
          </p:txBody>
        </p:sp>
        <p:sp>
          <p:nvSpPr>
            <p:cNvPr id="5" name="object 5"/>
            <p:cNvSpPr/>
            <p:nvPr/>
          </p:nvSpPr>
          <p:spPr>
            <a:xfrm>
              <a:off x="2086355" y="528827"/>
              <a:ext cx="4436364" cy="67970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397125" y="753744"/>
              <a:ext cx="3841496" cy="38188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998341" y="913891"/>
              <a:ext cx="142621" cy="9626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390135" y="870584"/>
              <a:ext cx="121412" cy="14782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487927" y="870584"/>
              <a:ext cx="121412" cy="147828"/>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678683" y="870584"/>
              <a:ext cx="121412" cy="147828"/>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222875" y="867790"/>
              <a:ext cx="101727" cy="67818"/>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638675" y="867790"/>
              <a:ext cx="111760" cy="152019"/>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4242180" y="839088"/>
              <a:ext cx="1996439" cy="296545"/>
            </a:xfrm>
            <a:custGeom>
              <a:avLst/>
              <a:gdLst/>
              <a:ahLst/>
              <a:cxnLst/>
              <a:rect l="l" t="t" r="r" b="b"/>
              <a:pathLst>
                <a:path w="1996439" h="296544">
                  <a:moveTo>
                    <a:pt x="1779524" y="0"/>
                  </a:moveTo>
                  <a:lnTo>
                    <a:pt x="1838960" y="0"/>
                  </a:lnTo>
                  <a:lnTo>
                    <a:pt x="1889379" y="149733"/>
                  </a:lnTo>
                  <a:lnTo>
                    <a:pt x="1938655" y="0"/>
                  </a:lnTo>
                  <a:lnTo>
                    <a:pt x="1996440" y="0"/>
                  </a:lnTo>
                  <a:lnTo>
                    <a:pt x="1922018" y="202946"/>
                  </a:lnTo>
                  <a:lnTo>
                    <a:pt x="1908683" y="239775"/>
                  </a:lnTo>
                  <a:lnTo>
                    <a:pt x="1890268" y="274447"/>
                  </a:lnTo>
                  <a:lnTo>
                    <a:pt x="1879346" y="283718"/>
                  </a:lnTo>
                  <a:lnTo>
                    <a:pt x="1873631" y="287782"/>
                  </a:lnTo>
                  <a:lnTo>
                    <a:pt x="1829562" y="296545"/>
                  </a:lnTo>
                  <a:lnTo>
                    <a:pt x="1821584" y="296332"/>
                  </a:lnTo>
                  <a:lnTo>
                    <a:pt x="1813655" y="295703"/>
                  </a:lnTo>
                  <a:lnTo>
                    <a:pt x="1805773" y="294669"/>
                  </a:lnTo>
                  <a:lnTo>
                    <a:pt x="1797939" y="293243"/>
                  </a:lnTo>
                  <a:lnTo>
                    <a:pt x="1792986" y="249555"/>
                  </a:lnTo>
                  <a:lnTo>
                    <a:pt x="1801749" y="251206"/>
                  </a:lnTo>
                  <a:lnTo>
                    <a:pt x="1809623" y="252095"/>
                  </a:lnTo>
                  <a:lnTo>
                    <a:pt x="1816608" y="252095"/>
                  </a:lnTo>
                  <a:lnTo>
                    <a:pt x="1825755" y="251380"/>
                  </a:lnTo>
                  <a:lnTo>
                    <a:pt x="1857027" y="220037"/>
                  </a:lnTo>
                  <a:lnTo>
                    <a:pt x="1859788" y="211582"/>
                  </a:lnTo>
                  <a:lnTo>
                    <a:pt x="1779524" y="0"/>
                  </a:lnTo>
                  <a:close/>
                </a:path>
                <a:path w="1996439" h="296544">
                  <a:moveTo>
                    <a:pt x="1557528" y="0"/>
                  </a:moveTo>
                  <a:lnTo>
                    <a:pt x="1613408" y="0"/>
                  </a:lnTo>
                  <a:lnTo>
                    <a:pt x="1613408" y="210947"/>
                  </a:lnTo>
                  <a:lnTo>
                    <a:pt x="1557528" y="210947"/>
                  </a:lnTo>
                  <a:lnTo>
                    <a:pt x="1557528" y="0"/>
                  </a:lnTo>
                  <a:close/>
                </a:path>
                <a:path w="1996439" h="296544">
                  <a:moveTo>
                    <a:pt x="695325" y="0"/>
                  </a:moveTo>
                  <a:lnTo>
                    <a:pt x="753999" y="0"/>
                  </a:lnTo>
                  <a:lnTo>
                    <a:pt x="793750" y="107569"/>
                  </a:lnTo>
                  <a:lnTo>
                    <a:pt x="805180" y="143637"/>
                  </a:lnTo>
                  <a:lnTo>
                    <a:pt x="808228" y="134493"/>
                  </a:lnTo>
                  <a:lnTo>
                    <a:pt x="810133" y="128397"/>
                  </a:lnTo>
                  <a:lnTo>
                    <a:pt x="811022" y="125475"/>
                  </a:lnTo>
                  <a:lnTo>
                    <a:pt x="812800" y="119507"/>
                  </a:lnTo>
                  <a:lnTo>
                    <a:pt x="814832" y="113537"/>
                  </a:lnTo>
                  <a:lnTo>
                    <a:pt x="816991" y="107569"/>
                  </a:lnTo>
                  <a:lnTo>
                    <a:pt x="857123" y="0"/>
                  </a:lnTo>
                  <a:lnTo>
                    <a:pt x="914527" y="0"/>
                  </a:lnTo>
                  <a:lnTo>
                    <a:pt x="830707" y="210947"/>
                  </a:lnTo>
                  <a:lnTo>
                    <a:pt x="780415" y="210947"/>
                  </a:lnTo>
                  <a:lnTo>
                    <a:pt x="695325" y="0"/>
                  </a:lnTo>
                  <a:close/>
                </a:path>
                <a:path w="1996439" h="296544">
                  <a:moveTo>
                    <a:pt x="609600" y="0"/>
                  </a:moveTo>
                  <a:lnTo>
                    <a:pt x="665480" y="0"/>
                  </a:lnTo>
                  <a:lnTo>
                    <a:pt x="665480" y="210947"/>
                  </a:lnTo>
                  <a:lnTo>
                    <a:pt x="609600" y="210947"/>
                  </a:lnTo>
                  <a:lnTo>
                    <a:pt x="609600" y="0"/>
                  </a:lnTo>
                  <a:close/>
                </a:path>
                <a:path w="1996439" h="296544">
                  <a:moveTo>
                    <a:pt x="0" y="0"/>
                  </a:moveTo>
                  <a:lnTo>
                    <a:pt x="55880" y="0"/>
                  </a:lnTo>
                  <a:lnTo>
                    <a:pt x="55880" y="210947"/>
                  </a:lnTo>
                  <a:lnTo>
                    <a:pt x="0" y="210947"/>
                  </a:lnTo>
                  <a:lnTo>
                    <a:pt x="0" y="0"/>
                  </a:lnTo>
                  <a:close/>
                </a:path>
              </a:pathLst>
            </a:custGeom>
            <a:ln w="18288">
              <a:solidFill>
                <a:srgbClr val="FFFBFB"/>
              </a:solidFill>
            </a:ln>
          </p:spPr>
          <p:txBody>
            <a:bodyPr wrap="square" lIns="0" tIns="0" rIns="0" bIns="0" rtlCol="0"/>
            <a:lstStyle/>
            <a:p>
              <a:endParaRPr/>
            </a:p>
          </p:txBody>
        </p:sp>
        <p:sp>
          <p:nvSpPr>
            <p:cNvPr id="14" name="object 14"/>
            <p:cNvSpPr/>
            <p:nvPr/>
          </p:nvSpPr>
          <p:spPr>
            <a:xfrm>
              <a:off x="5404103" y="825118"/>
              <a:ext cx="356616" cy="238887"/>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5173853" y="834262"/>
              <a:ext cx="197485" cy="220979"/>
            </a:xfrm>
            <a:custGeom>
              <a:avLst/>
              <a:gdLst/>
              <a:ahLst/>
              <a:cxnLst/>
              <a:rect l="l" t="t" r="r" b="b"/>
              <a:pathLst>
                <a:path w="197485" h="220980">
                  <a:moveTo>
                    <a:pt x="96774" y="0"/>
                  </a:moveTo>
                  <a:lnTo>
                    <a:pt x="138874" y="7794"/>
                  </a:lnTo>
                  <a:lnTo>
                    <a:pt x="171069" y="31114"/>
                  </a:lnTo>
                  <a:lnTo>
                    <a:pt x="191182" y="70453"/>
                  </a:lnTo>
                  <a:lnTo>
                    <a:pt x="197104" y="126364"/>
                  </a:lnTo>
                  <a:lnTo>
                    <a:pt x="57150" y="126364"/>
                  </a:lnTo>
                  <a:lnTo>
                    <a:pt x="58219" y="138076"/>
                  </a:lnTo>
                  <a:lnTo>
                    <a:pt x="77545" y="171047"/>
                  </a:lnTo>
                  <a:lnTo>
                    <a:pt x="102870" y="178815"/>
                  </a:lnTo>
                  <a:lnTo>
                    <a:pt x="111633" y="178815"/>
                  </a:lnTo>
                  <a:lnTo>
                    <a:pt x="138430" y="148589"/>
                  </a:lnTo>
                  <a:lnTo>
                    <a:pt x="194056" y="157987"/>
                  </a:lnTo>
                  <a:lnTo>
                    <a:pt x="170981" y="195671"/>
                  </a:lnTo>
                  <a:lnTo>
                    <a:pt x="134143" y="216598"/>
                  </a:lnTo>
                  <a:lnTo>
                    <a:pt x="102235" y="220599"/>
                  </a:lnTo>
                  <a:lnTo>
                    <a:pt x="76513" y="218338"/>
                  </a:lnTo>
                  <a:lnTo>
                    <a:pt x="35833" y="200292"/>
                  </a:lnTo>
                  <a:lnTo>
                    <a:pt x="11680" y="169197"/>
                  </a:lnTo>
                  <a:lnTo>
                    <a:pt x="0" y="111887"/>
                  </a:lnTo>
                  <a:lnTo>
                    <a:pt x="1714" y="87046"/>
                  </a:lnTo>
                  <a:lnTo>
                    <a:pt x="15430" y="45985"/>
                  </a:lnTo>
                  <a:lnTo>
                    <a:pt x="42052" y="16716"/>
                  </a:lnTo>
                  <a:lnTo>
                    <a:pt x="76723" y="1857"/>
                  </a:lnTo>
                  <a:lnTo>
                    <a:pt x="96774" y="0"/>
                  </a:lnTo>
                  <a:close/>
                </a:path>
              </a:pathLst>
            </a:custGeom>
            <a:ln w="18288">
              <a:solidFill>
                <a:srgbClr val="FFFBFB"/>
              </a:solidFill>
            </a:ln>
          </p:spPr>
          <p:txBody>
            <a:bodyPr wrap="square" lIns="0" tIns="0" rIns="0" bIns="0" rtlCol="0"/>
            <a:lstStyle/>
            <a:p>
              <a:endParaRPr/>
            </a:p>
          </p:txBody>
        </p:sp>
        <p:sp>
          <p:nvSpPr>
            <p:cNvPr id="16" name="object 16"/>
            <p:cNvSpPr/>
            <p:nvPr/>
          </p:nvSpPr>
          <p:spPr>
            <a:xfrm>
              <a:off x="4332858" y="825118"/>
              <a:ext cx="236093" cy="238887"/>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3430650" y="825118"/>
              <a:ext cx="236093" cy="238887"/>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2630551" y="834262"/>
              <a:ext cx="664845" cy="220979"/>
            </a:xfrm>
            <a:custGeom>
              <a:avLst/>
              <a:gdLst/>
              <a:ahLst/>
              <a:cxnLst/>
              <a:rect l="l" t="t" r="r" b="b"/>
              <a:pathLst>
                <a:path w="664845" h="220980">
                  <a:moveTo>
                    <a:pt x="563753" y="0"/>
                  </a:moveTo>
                  <a:lnTo>
                    <a:pt x="616259" y="7929"/>
                  </a:lnTo>
                  <a:lnTo>
                    <a:pt x="652412" y="42904"/>
                  </a:lnTo>
                  <a:lnTo>
                    <a:pt x="657225" y="55879"/>
                  </a:lnTo>
                  <a:lnTo>
                    <a:pt x="604519" y="65532"/>
                  </a:lnTo>
                  <a:lnTo>
                    <a:pt x="602234" y="57403"/>
                  </a:lnTo>
                  <a:lnTo>
                    <a:pt x="598043" y="51053"/>
                  </a:lnTo>
                  <a:lnTo>
                    <a:pt x="564769" y="40132"/>
                  </a:lnTo>
                  <a:lnTo>
                    <a:pt x="554523" y="40514"/>
                  </a:lnTo>
                  <a:lnTo>
                    <a:pt x="526796" y="52959"/>
                  </a:lnTo>
                  <a:lnTo>
                    <a:pt x="526796" y="57658"/>
                  </a:lnTo>
                  <a:lnTo>
                    <a:pt x="526796" y="61595"/>
                  </a:lnTo>
                  <a:lnTo>
                    <a:pt x="564602" y="78674"/>
                  </a:lnTo>
                  <a:lnTo>
                    <a:pt x="584581" y="83438"/>
                  </a:lnTo>
                  <a:lnTo>
                    <a:pt x="605198" y="88774"/>
                  </a:lnTo>
                  <a:lnTo>
                    <a:pt x="646811" y="108331"/>
                  </a:lnTo>
                  <a:lnTo>
                    <a:pt x="664337" y="149860"/>
                  </a:lnTo>
                  <a:lnTo>
                    <a:pt x="662814" y="163835"/>
                  </a:lnTo>
                  <a:lnTo>
                    <a:pt x="640079" y="199644"/>
                  </a:lnTo>
                  <a:lnTo>
                    <a:pt x="590663" y="219289"/>
                  </a:lnTo>
                  <a:lnTo>
                    <a:pt x="568325" y="220599"/>
                  </a:lnTo>
                  <a:lnTo>
                    <a:pt x="547917" y="219503"/>
                  </a:lnTo>
                  <a:lnTo>
                    <a:pt x="500125" y="203073"/>
                  </a:lnTo>
                  <a:lnTo>
                    <a:pt x="472211" y="169765"/>
                  </a:lnTo>
                  <a:lnTo>
                    <a:pt x="467232" y="155575"/>
                  </a:lnTo>
                  <a:lnTo>
                    <a:pt x="523240" y="147065"/>
                  </a:lnTo>
                  <a:lnTo>
                    <a:pt x="525502" y="154684"/>
                  </a:lnTo>
                  <a:lnTo>
                    <a:pt x="528669" y="161337"/>
                  </a:lnTo>
                  <a:lnTo>
                    <a:pt x="568325" y="180212"/>
                  </a:lnTo>
                  <a:lnTo>
                    <a:pt x="578514" y="179712"/>
                  </a:lnTo>
                  <a:lnTo>
                    <a:pt x="608330" y="163575"/>
                  </a:lnTo>
                  <a:lnTo>
                    <a:pt x="608330" y="157352"/>
                  </a:lnTo>
                  <a:lnTo>
                    <a:pt x="608330" y="153162"/>
                  </a:lnTo>
                  <a:lnTo>
                    <a:pt x="555005" y="132181"/>
                  </a:lnTo>
                  <a:lnTo>
                    <a:pt x="530478" y="125237"/>
                  </a:lnTo>
                  <a:lnTo>
                    <a:pt x="489071" y="102881"/>
                  </a:lnTo>
                  <a:lnTo>
                    <a:pt x="474980" y="64770"/>
                  </a:lnTo>
                  <a:lnTo>
                    <a:pt x="476337" y="51601"/>
                  </a:lnTo>
                  <a:lnTo>
                    <a:pt x="496697" y="18669"/>
                  </a:lnTo>
                  <a:lnTo>
                    <a:pt x="542542" y="1166"/>
                  </a:lnTo>
                  <a:lnTo>
                    <a:pt x="563753" y="0"/>
                  </a:lnTo>
                  <a:close/>
                </a:path>
                <a:path w="664845" h="220980">
                  <a:moveTo>
                    <a:pt x="338200" y="0"/>
                  </a:moveTo>
                  <a:lnTo>
                    <a:pt x="390707" y="7929"/>
                  </a:lnTo>
                  <a:lnTo>
                    <a:pt x="426860" y="42904"/>
                  </a:lnTo>
                  <a:lnTo>
                    <a:pt x="431673" y="55879"/>
                  </a:lnTo>
                  <a:lnTo>
                    <a:pt x="378968" y="65532"/>
                  </a:lnTo>
                  <a:lnTo>
                    <a:pt x="376681" y="57403"/>
                  </a:lnTo>
                  <a:lnTo>
                    <a:pt x="372491" y="51053"/>
                  </a:lnTo>
                  <a:lnTo>
                    <a:pt x="339217" y="40132"/>
                  </a:lnTo>
                  <a:lnTo>
                    <a:pt x="328971" y="40514"/>
                  </a:lnTo>
                  <a:lnTo>
                    <a:pt x="301244" y="52959"/>
                  </a:lnTo>
                  <a:lnTo>
                    <a:pt x="301244" y="57658"/>
                  </a:lnTo>
                  <a:lnTo>
                    <a:pt x="301244" y="61595"/>
                  </a:lnTo>
                  <a:lnTo>
                    <a:pt x="339050" y="78674"/>
                  </a:lnTo>
                  <a:lnTo>
                    <a:pt x="359029" y="83438"/>
                  </a:lnTo>
                  <a:lnTo>
                    <a:pt x="379646" y="88774"/>
                  </a:lnTo>
                  <a:lnTo>
                    <a:pt x="421259" y="108331"/>
                  </a:lnTo>
                  <a:lnTo>
                    <a:pt x="438785" y="149860"/>
                  </a:lnTo>
                  <a:lnTo>
                    <a:pt x="437262" y="163835"/>
                  </a:lnTo>
                  <a:lnTo>
                    <a:pt x="414528" y="199644"/>
                  </a:lnTo>
                  <a:lnTo>
                    <a:pt x="365111" y="219289"/>
                  </a:lnTo>
                  <a:lnTo>
                    <a:pt x="342773" y="220599"/>
                  </a:lnTo>
                  <a:lnTo>
                    <a:pt x="322365" y="219503"/>
                  </a:lnTo>
                  <a:lnTo>
                    <a:pt x="274574" y="203073"/>
                  </a:lnTo>
                  <a:lnTo>
                    <a:pt x="246659" y="169765"/>
                  </a:lnTo>
                  <a:lnTo>
                    <a:pt x="241681" y="155575"/>
                  </a:lnTo>
                  <a:lnTo>
                    <a:pt x="297688" y="147065"/>
                  </a:lnTo>
                  <a:lnTo>
                    <a:pt x="299950" y="154684"/>
                  </a:lnTo>
                  <a:lnTo>
                    <a:pt x="303117" y="161337"/>
                  </a:lnTo>
                  <a:lnTo>
                    <a:pt x="342773" y="180212"/>
                  </a:lnTo>
                  <a:lnTo>
                    <a:pt x="352962" y="179712"/>
                  </a:lnTo>
                  <a:lnTo>
                    <a:pt x="382778" y="163575"/>
                  </a:lnTo>
                  <a:lnTo>
                    <a:pt x="382778" y="157352"/>
                  </a:lnTo>
                  <a:lnTo>
                    <a:pt x="382778" y="153162"/>
                  </a:lnTo>
                  <a:lnTo>
                    <a:pt x="329453" y="132181"/>
                  </a:lnTo>
                  <a:lnTo>
                    <a:pt x="304926" y="125237"/>
                  </a:lnTo>
                  <a:lnTo>
                    <a:pt x="263519" y="102881"/>
                  </a:lnTo>
                  <a:lnTo>
                    <a:pt x="249428" y="64770"/>
                  </a:lnTo>
                  <a:lnTo>
                    <a:pt x="250785" y="51601"/>
                  </a:lnTo>
                  <a:lnTo>
                    <a:pt x="271144" y="18669"/>
                  </a:lnTo>
                  <a:lnTo>
                    <a:pt x="316990" y="1166"/>
                  </a:lnTo>
                  <a:lnTo>
                    <a:pt x="338200" y="0"/>
                  </a:lnTo>
                  <a:close/>
                </a:path>
                <a:path w="664845" h="220980">
                  <a:moveTo>
                    <a:pt x="108712" y="0"/>
                  </a:moveTo>
                  <a:lnTo>
                    <a:pt x="152241" y="7794"/>
                  </a:lnTo>
                  <a:lnTo>
                    <a:pt x="187198" y="31114"/>
                  </a:lnTo>
                  <a:lnTo>
                    <a:pt x="210169" y="66278"/>
                  </a:lnTo>
                  <a:lnTo>
                    <a:pt x="217805" y="109727"/>
                  </a:lnTo>
                  <a:lnTo>
                    <a:pt x="215876" y="132613"/>
                  </a:lnTo>
                  <a:lnTo>
                    <a:pt x="200445" y="172289"/>
                  </a:lnTo>
                  <a:lnTo>
                    <a:pt x="170439" y="202864"/>
                  </a:lnTo>
                  <a:lnTo>
                    <a:pt x="131526" y="218624"/>
                  </a:lnTo>
                  <a:lnTo>
                    <a:pt x="109093" y="220599"/>
                  </a:lnTo>
                  <a:lnTo>
                    <a:pt x="94779" y="219767"/>
                  </a:lnTo>
                  <a:lnTo>
                    <a:pt x="53721" y="207390"/>
                  </a:lnTo>
                  <a:lnTo>
                    <a:pt x="21359" y="180923"/>
                  </a:lnTo>
                  <a:lnTo>
                    <a:pt x="3429" y="140938"/>
                  </a:lnTo>
                  <a:lnTo>
                    <a:pt x="0" y="107314"/>
                  </a:lnTo>
                  <a:lnTo>
                    <a:pt x="857" y="93507"/>
                  </a:lnTo>
                  <a:lnTo>
                    <a:pt x="13716" y="53466"/>
                  </a:lnTo>
                  <a:lnTo>
                    <a:pt x="40719" y="21337"/>
                  </a:lnTo>
                  <a:lnTo>
                    <a:pt x="79168" y="3429"/>
                  </a:lnTo>
                  <a:lnTo>
                    <a:pt x="108712" y="0"/>
                  </a:lnTo>
                  <a:close/>
                </a:path>
              </a:pathLst>
            </a:custGeom>
            <a:ln w="18288">
              <a:solidFill>
                <a:srgbClr val="FFFBFB"/>
              </a:solidFill>
            </a:ln>
          </p:spPr>
          <p:txBody>
            <a:bodyPr wrap="square" lIns="0" tIns="0" rIns="0" bIns="0" rtlCol="0"/>
            <a:lstStyle/>
            <a:p>
              <a:endParaRPr/>
            </a:p>
          </p:txBody>
        </p:sp>
        <p:sp>
          <p:nvSpPr>
            <p:cNvPr id="19" name="object 19"/>
            <p:cNvSpPr/>
            <p:nvPr/>
          </p:nvSpPr>
          <p:spPr>
            <a:xfrm>
              <a:off x="3998341" y="798068"/>
              <a:ext cx="131953" cy="85725"/>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2397125" y="753744"/>
              <a:ext cx="3616960" cy="301625"/>
            </a:xfrm>
            <a:custGeom>
              <a:avLst/>
              <a:gdLst/>
              <a:ahLst/>
              <a:cxnLst/>
              <a:rect l="l" t="t" r="r" b="b"/>
              <a:pathLst>
                <a:path w="3616960" h="301625">
                  <a:moveTo>
                    <a:pt x="3573907" y="10794"/>
                  </a:moveTo>
                  <a:lnTo>
                    <a:pt x="3573907" y="85343"/>
                  </a:lnTo>
                  <a:lnTo>
                    <a:pt x="3612134" y="85343"/>
                  </a:lnTo>
                  <a:lnTo>
                    <a:pt x="3612134" y="129793"/>
                  </a:lnTo>
                  <a:lnTo>
                    <a:pt x="3573907" y="129793"/>
                  </a:lnTo>
                  <a:lnTo>
                    <a:pt x="3573907" y="214883"/>
                  </a:lnTo>
                  <a:lnTo>
                    <a:pt x="3580003" y="251967"/>
                  </a:lnTo>
                  <a:lnTo>
                    <a:pt x="3582670" y="253872"/>
                  </a:lnTo>
                  <a:lnTo>
                    <a:pt x="3585717" y="254762"/>
                  </a:lnTo>
                  <a:lnTo>
                    <a:pt x="3589528" y="254762"/>
                  </a:lnTo>
                  <a:lnTo>
                    <a:pt x="3594608" y="254762"/>
                  </a:lnTo>
                  <a:lnTo>
                    <a:pt x="3602101" y="252983"/>
                  </a:lnTo>
                  <a:lnTo>
                    <a:pt x="3611879" y="249427"/>
                  </a:lnTo>
                  <a:lnTo>
                    <a:pt x="3616705" y="292734"/>
                  </a:lnTo>
                  <a:lnTo>
                    <a:pt x="3606659" y="296402"/>
                  </a:lnTo>
                  <a:lnTo>
                    <a:pt x="3595957" y="299021"/>
                  </a:lnTo>
                  <a:lnTo>
                    <a:pt x="3584612" y="300593"/>
                  </a:lnTo>
                  <a:lnTo>
                    <a:pt x="3572637" y="301116"/>
                  </a:lnTo>
                  <a:lnTo>
                    <a:pt x="3565227" y="300787"/>
                  </a:lnTo>
                  <a:lnTo>
                    <a:pt x="3527552" y="282828"/>
                  </a:lnTo>
                  <a:lnTo>
                    <a:pt x="3523741" y="277494"/>
                  </a:lnTo>
                  <a:lnTo>
                    <a:pt x="3518017" y="235340"/>
                  </a:lnTo>
                  <a:lnTo>
                    <a:pt x="3517900" y="221741"/>
                  </a:lnTo>
                  <a:lnTo>
                    <a:pt x="3517900" y="129793"/>
                  </a:lnTo>
                  <a:lnTo>
                    <a:pt x="3492246" y="129793"/>
                  </a:lnTo>
                  <a:lnTo>
                    <a:pt x="3492246" y="85343"/>
                  </a:lnTo>
                  <a:lnTo>
                    <a:pt x="3517900" y="85343"/>
                  </a:lnTo>
                  <a:lnTo>
                    <a:pt x="3517900" y="43306"/>
                  </a:lnTo>
                  <a:lnTo>
                    <a:pt x="3573907" y="10794"/>
                  </a:lnTo>
                  <a:close/>
                </a:path>
                <a:path w="3616960" h="301625">
                  <a:moveTo>
                    <a:pt x="0" y="7365"/>
                  </a:moveTo>
                  <a:lnTo>
                    <a:pt x="58800" y="7365"/>
                  </a:lnTo>
                  <a:lnTo>
                    <a:pt x="58800" y="247268"/>
                  </a:lnTo>
                  <a:lnTo>
                    <a:pt x="204977" y="247268"/>
                  </a:lnTo>
                  <a:lnTo>
                    <a:pt x="204977" y="296290"/>
                  </a:lnTo>
                  <a:lnTo>
                    <a:pt x="0" y="296290"/>
                  </a:lnTo>
                  <a:lnTo>
                    <a:pt x="0" y="7365"/>
                  </a:lnTo>
                  <a:close/>
                </a:path>
                <a:path w="3616960" h="301625">
                  <a:moveTo>
                    <a:pt x="3402584" y="5079"/>
                  </a:moveTo>
                  <a:lnTo>
                    <a:pt x="3458464" y="5079"/>
                  </a:lnTo>
                  <a:lnTo>
                    <a:pt x="3458464" y="56641"/>
                  </a:lnTo>
                  <a:lnTo>
                    <a:pt x="3402584" y="56641"/>
                  </a:lnTo>
                  <a:lnTo>
                    <a:pt x="3402584" y="5079"/>
                  </a:lnTo>
                  <a:close/>
                </a:path>
                <a:path w="3616960" h="301625">
                  <a:moveTo>
                    <a:pt x="2454655" y="5079"/>
                  </a:moveTo>
                  <a:lnTo>
                    <a:pt x="2510536" y="5079"/>
                  </a:lnTo>
                  <a:lnTo>
                    <a:pt x="2510536" y="56641"/>
                  </a:lnTo>
                  <a:lnTo>
                    <a:pt x="2454655" y="56641"/>
                  </a:lnTo>
                  <a:lnTo>
                    <a:pt x="2454655" y="5079"/>
                  </a:lnTo>
                  <a:close/>
                </a:path>
                <a:path w="3616960" h="301625">
                  <a:moveTo>
                    <a:pt x="2343912" y="5079"/>
                  </a:moveTo>
                  <a:lnTo>
                    <a:pt x="2399791" y="5079"/>
                  </a:lnTo>
                  <a:lnTo>
                    <a:pt x="2399791" y="296290"/>
                  </a:lnTo>
                  <a:lnTo>
                    <a:pt x="2347849" y="296290"/>
                  </a:lnTo>
                  <a:lnTo>
                    <a:pt x="2347849" y="265302"/>
                  </a:lnTo>
                  <a:lnTo>
                    <a:pt x="2341157" y="273778"/>
                  </a:lnTo>
                  <a:lnTo>
                    <a:pt x="2308582" y="296080"/>
                  </a:lnTo>
                  <a:lnTo>
                    <a:pt x="2281936" y="301116"/>
                  </a:lnTo>
                  <a:lnTo>
                    <a:pt x="2264408" y="299283"/>
                  </a:lnTo>
                  <a:lnTo>
                    <a:pt x="2219705" y="271779"/>
                  </a:lnTo>
                  <a:lnTo>
                    <a:pt x="2200163" y="236648"/>
                  </a:lnTo>
                  <a:lnTo>
                    <a:pt x="2193671" y="189991"/>
                  </a:lnTo>
                  <a:lnTo>
                    <a:pt x="2195262" y="164750"/>
                  </a:lnTo>
                  <a:lnTo>
                    <a:pt x="2207922" y="123983"/>
                  </a:lnTo>
                  <a:lnTo>
                    <a:pt x="2247534" y="87487"/>
                  </a:lnTo>
                  <a:lnTo>
                    <a:pt x="2282698" y="80517"/>
                  </a:lnTo>
                  <a:lnTo>
                    <a:pt x="2299817" y="82353"/>
                  </a:lnTo>
                  <a:lnTo>
                    <a:pt x="2315733" y="87868"/>
                  </a:lnTo>
                  <a:lnTo>
                    <a:pt x="2330436" y="97073"/>
                  </a:lnTo>
                  <a:lnTo>
                    <a:pt x="2343912" y="109981"/>
                  </a:lnTo>
                  <a:lnTo>
                    <a:pt x="2343912" y="5079"/>
                  </a:lnTo>
                  <a:close/>
                </a:path>
                <a:path w="3616960" h="301625">
                  <a:moveTo>
                    <a:pt x="1845055" y="5079"/>
                  </a:moveTo>
                  <a:lnTo>
                    <a:pt x="1900936" y="5079"/>
                  </a:lnTo>
                  <a:lnTo>
                    <a:pt x="1900936" y="56641"/>
                  </a:lnTo>
                  <a:lnTo>
                    <a:pt x="1845055" y="56641"/>
                  </a:lnTo>
                  <a:lnTo>
                    <a:pt x="1845055" y="5079"/>
                  </a:lnTo>
                  <a:close/>
                </a:path>
                <a:path w="3616960" h="301625">
                  <a:moveTo>
                    <a:pt x="1551559" y="5079"/>
                  </a:moveTo>
                  <a:lnTo>
                    <a:pt x="1667890" y="5079"/>
                  </a:lnTo>
                  <a:lnTo>
                    <a:pt x="1684109" y="5248"/>
                  </a:lnTo>
                  <a:lnTo>
                    <a:pt x="1727769" y="9705"/>
                  </a:lnTo>
                  <a:lnTo>
                    <a:pt x="1762204" y="30591"/>
                  </a:lnTo>
                  <a:lnTo>
                    <a:pt x="1780625" y="69145"/>
                  </a:lnTo>
                  <a:lnTo>
                    <a:pt x="1781175" y="78358"/>
                  </a:lnTo>
                  <a:lnTo>
                    <a:pt x="1780484" y="88356"/>
                  </a:lnTo>
                  <a:lnTo>
                    <a:pt x="1764123" y="123850"/>
                  </a:lnTo>
                  <a:lnTo>
                    <a:pt x="1740280" y="141477"/>
                  </a:lnTo>
                  <a:lnTo>
                    <a:pt x="1752832" y="146051"/>
                  </a:lnTo>
                  <a:lnTo>
                    <a:pt x="1787435" y="177653"/>
                  </a:lnTo>
                  <a:lnTo>
                    <a:pt x="1795526" y="211835"/>
                  </a:lnTo>
                  <a:lnTo>
                    <a:pt x="1794952" y="221690"/>
                  </a:lnTo>
                  <a:lnTo>
                    <a:pt x="1781234" y="259397"/>
                  </a:lnTo>
                  <a:lnTo>
                    <a:pt x="1752526" y="285615"/>
                  </a:lnTo>
                  <a:lnTo>
                    <a:pt x="1711662" y="295022"/>
                  </a:lnTo>
                  <a:lnTo>
                    <a:pt x="1650619" y="296290"/>
                  </a:lnTo>
                  <a:lnTo>
                    <a:pt x="1551559" y="296290"/>
                  </a:lnTo>
                  <a:lnTo>
                    <a:pt x="1551559" y="5079"/>
                  </a:lnTo>
                  <a:close/>
                </a:path>
                <a:path w="3616960" h="301625">
                  <a:moveTo>
                    <a:pt x="1375537" y="0"/>
                  </a:moveTo>
                  <a:lnTo>
                    <a:pt x="1387393" y="452"/>
                  </a:lnTo>
                  <a:lnTo>
                    <a:pt x="1399143" y="1809"/>
                  </a:lnTo>
                  <a:lnTo>
                    <a:pt x="1410773" y="4071"/>
                  </a:lnTo>
                  <a:lnTo>
                    <a:pt x="1422273" y="7238"/>
                  </a:lnTo>
                  <a:lnTo>
                    <a:pt x="1414652" y="46100"/>
                  </a:lnTo>
                  <a:lnTo>
                    <a:pt x="1408056" y="44747"/>
                  </a:lnTo>
                  <a:lnTo>
                    <a:pt x="1401603" y="43751"/>
                  </a:lnTo>
                  <a:lnTo>
                    <a:pt x="1395293" y="43136"/>
                  </a:lnTo>
                  <a:lnTo>
                    <a:pt x="1389126" y="42925"/>
                  </a:lnTo>
                  <a:lnTo>
                    <a:pt x="1380998" y="42925"/>
                  </a:lnTo>
                  <a:lnTo>
                    <a:pt x="1375155" y="44830"/>
                  </a:lnTo>
                  <a:lnTo>
                    <a:pt x="1371727" y="48640"/>
                  </a:lnTo>
                  <a:lnTo>
                    <a:pt x="1368171" y="52450"/>
                  </a:lnTo>
                  <a:lnTo>
                    <a:pt x="1366392" y="59689"/>
                  </a:lnTo>
                  <a:lnTo>
                    <a:pt x="1366392" y="70357"/>
                  </a:lnTo>
                  <a:lnTo>
                    <a:pt x="1366392" y="85343"/>
                  </a:lnTo>
                  <a:lnTo>
                    <a:pt x="1408176" y="85343"/>
                  </a:lnTo>
                  <a:lnTo>
                    <a:pt x="1408176" y="129158"/>
                  </a:lnTo>
                  <a:lnTo>
                    <a:pt x="1366392" y="129158"/>
                  </a:lnTo>
                  <a:lnTo>
                    <a:pt x="1366392" y="296290"/>
                  </a:lnTo>
                  <a:lnTo>
                    <a:pt x="1310639" y="296290"/>
                  </a:lnTo>
                  <a:lnTo>
                    <a:pt x="1310639" y="129158"/>
                  </a:lnTo>
                  <a:lnTo>
                    <a:pt x="1279652" y="129158"/>
                  </a:lnTo>
                  <a:lnTo>
                    <a:pt x="1279652" y="85343"/>
                  </a:lnTo>
                  <a:lnTo>
                    <a:pt x="1310639" y="85343"/>
                  </a:lnTo>
                  <a:lnTo>
                    <a:pt x="1310639" y="69341"/>
                  </a:lnTo>
                  <a:lnTo>
                    <a:pt x="1316227" y="29717"/>
                  </a:lnTo>
                  <a:lnTo>
                    <a:pt x="1345176" y="4661"/>
                  </a:lnTo>
                  <a:lnTo>
                    <a:pt x="1364416" y="521"/>
                  </a:lnTo>
                  <a:lnTo>
                    <a:pt x="1375537" y="0"/>
                  </a:lnTo>
                  <a:close/>
                </a:path>
              </a:pathLst>
            </a:custGeom>
            <a:ln w="18288">
              <a:solidFill>
                <a:srgbClr val="FFFBFB"/>
              </a:solidFill>
            </a:ln>
          </p:spPr>
          <p:txBody>
            <a:bodyPr wrap="square" lIns="0" tIns="0" rIns="0" bIns="0" rtlCol="0"/>
            <a:lstStyle/>
            <a:p>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3761" y="1648473"/>
            <a:ext cx="2007254" cy="28473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971800" y="1295400"/>
            <a:ext cx="2632075" cy="19812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895600" y="4191000"/>
            <a:ext cx="2852801" cy="17526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943600" y="1295400"/>
            <a:ext cx="2590800" cy="259080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784961" y="3455034"/>
            <a:ext cx="7559040" cy="2998470"/>
          </a:xfrm>
          <a:prstGeom prst="rect">
            <a:avLst/>
          </a:prstGeom>
        </p:spPr>
        <p:txBody>
          <a:bodyPr vert="horz" wrap="square" lIns="0" tIns="13335" rIns="0" bIns="0" rtlCol="0">
            <a:spAutoFit/>
          </a:bodyPr>
          <a:lstStyle/>
          <a:p>
            <a:pPr marR="805180" algn="ctr">
              <a:lnSpc>
                <a:spcPct val="100000"/>
              </a:lnSpc>
              <a:spcBef>
                <a:spcPts val="105"/>
              </a:spcBef>
            </a:pPr>
            <a:r>
              <a:rPr sz="2000" b="1" dirty="0">
                <a:latin typeface="Arial"/>
                <a:cs typeface="Arial"/>
              </a:rPr>
              <a:t>QUAGGA</a:t>
            </a:r>
            <a:endParaRPr sz="2000">
              <a:latin typeface="Arial"/>
              <a:cs typeface="Arial"/>
            </a:endParaRPr>
          </a:p>
          <a:p>
            <a:pPr marR="812800" algn="ctr">
              <a:lnSpc>
                <a:spcPct val="100000"/>
              </a:lnSpc>
            </a:pPr>
            <a:r>
              <a:rPr sz="2000" b="1" dirty="0">
                <a:latin typeface="Arial"/>
                <a:cs typeface="Arial"/>
              </a:rPr>
              <a:t>(Africa)</a:t>
            </a:r>
            <a:endParaRPr sz="2000">
              <a:latin typeface="Arial"/>
              <a:cs typeface="Arial"/>
            </a:endParaRPr>
          </a:p>
          <a:p>
            <a:pPr marL="6024245" marR="5080" indent="-591820">
              <a:lnSpc>
                <a:spcPct val="100000"/>
              </a:lnSpc>
              <a:spcBef>
                <a:spcPts val="600"/>
              </a:spcBef>
            </a:pPr>
            <a:r>
              <a:rPr sz="2000" b="1" spc="-5" dirty="0">
                <a:latin typeface="Arial"/>
                <a:cs typeface="Arial"/>
              </a:rPr>
              <a:t>Steller’s </a:t>
            </a:r>
            <a:r>
              <a:rPr sz="2000" b="1" dirty="0">
                <a:latin typeface="Arial"/>
                <a:cs typeface="Arial"/>
              </a:rPr>
              <a:t>Sea</a:t>
            </a:r>
            <a:r>
              <a:rPr sz="2000" b="1" spc="-105" dirty="0">
                <a:latin typeface="Arial"/>
                <a:cs typeface="Arial"/>
              </a:rPr>
              <a:t> </a:t>
            </a:r>
            <a:r>
              <a:rPr sz="2000" b="1" spc="-5" dirty="0">
                <a:latin typeface="Arial"/>
                <a:cs typeface="Arial"/>
              </a:rPr>
              <a:t>Cow  </a:t>
            </a:r>
            <a:r>
              <a:rPr sz="2000" b="1" dirty="0">
                <a:latin typeface="Arial"/>
                <a:cs typeface="Arial"/>
              </a:rPr>
              <a:t>(Russia)</a:t>
            </a:r>
            <a:endParaRPr sz="2000">
              <a:latin typeface="Arial"/>
              <a:cs typeface="Arial"/>
            </a:endParaRPr>
          </a:p>
          <a:p>
            <a:pPr>
              <a:lnSpc>
                <a:spcPct val="100000"/>
              </a:lnSpc>
              <a:spcBef>
                <a:spcPts val="40"/>
              </a:spcBef>
            </a:pPr>
            <a:endParaRPr sz="2050">
              <a:latin typeface="Arial"/>
              <a:cs typeface="Arial"/>
            </a:endParaRPr>
          </a:p>
          <a:p>
            <a:pPr marR="6225540" algn="ctr">
              <a:lnSpc>
                <a:spcPct val="100000"/>
              </a:lnSpc>
            </a:pPr>
            <a:r>
              <a:rPr sz="2000" b="1" spc="5" dirty="0">
                <a:latin typeface="Arial"/>
                <a:cs typeface="Arial"/>
              </a:rPr>
              <a:t>DODO</a:t>
            </a:r>
            <a:endParaRPr sz="2000">
              <a:latin typeface="Arial"/>
              <a:cs typeface="Arial"/>
            </a:endParaRPr>
          </a:p>
          <a:p>
            <a:pPr marR="6223000" algn="ctr">
              <a:lnSpc>
                <a:spcPct val="100000"/>
              </a:lnSpc>
              <a:spcBef>
                <a:spcPts val="5"/>
              </a:spcBef>
            </a:pPr>
            <a:r>
              <a:rPr sz="2000" b="1" dirty="0">
                <a:latin typeface="Arial"/>
                <a:cs typeface="Arial"/>
              </a:rPr>
              <a:t>(Maur</a:t>
            </a:r>
            <a:r>
              <a:rPr sz="2000" b="1" spc="-10" dirty="0">
                <a:latin typeface="Arial"/>
                <a:cs typeface="Arial"/>
              </a:rPr>
              <a:t>i</a:t>
            </a:r>
            <a:r>
              <a:rPr sz="2000" b="1" dirty="0">
                <a:latin typeface="Arial"/>
                <a:cs typeface="Arial"/>
              </a:rPr>
              <a:t>tius)</a:t>
            </a:r>
            <a:endParaRPr sz="2000">
              <a:latin typeface="Arial"/>
              <a:cs typeface="Arial"/>
            </a:endParaRPr>
          </a:p>
          <a:p>
            <a:pPr>
              <a:lnSpc>
                <a:spcPct val="100000"/>
              </a:lnSpc>
              <a:spcBef>
                <a:spcPts val="35"/>
              </a:spcBef>
            </a:pPr>
            <a:endParaRPr sz="3100">
              <a:latin typeface="Arial"/>
              <a:cs typeface="Arial"/>
            </a:endParaRPr>
          </a:p>
          <a:p>
            <a:pPr marR="359410" algn="ctr">
              <a:lnSpc>
                <a:spcPct val="100000"/>
              </a:lnSpc>
              <a:tabLst>
                <a:tab pos="1595755" algn="l"/>
              </a:tabLst>
            </a:pPr>
            <a:r>
              <a:rPr sz="2000" b="1" dirty="0">
                <a:latin typeface="Arial"/>
                <a:cs typeface="Arial"/>
              </a:rPr>
              <a:t>THYLACINE	(Australia)</a:t>
            </a:r>
            <a:endParaRPr sz="2000">
              <a:latin typeface="Arial"/>
              <a:cs typeface="Arial"/>
            </a:endParaRPr>
          </a:p>
        </p:txBody>
      </p:sp>
      <p:grpSp>
        <p:nvGrpSpPr>
          <p:cNvPr id="7" name="object 7"/>
          <p:cNvGrpSpPr/>
          <p:nvPr/>
        </p:nvGrpSpPr>
        <p:grpSpPr>
          <a:xfrm>
            <a:off x="1435100" y="180975"/>
            <a:ext cx="6197600" cy="752475"/>
            <a:chOff x="1435100" y="180975"/>
            <a:chExt cx="6197600" cy="752475"/>
          </a:xfrm>
        </p:grpSpPr>
        <p:sp>
          <p:nvSpPr>
            <p:cNvPr id="8" name="object 8"/>
            <p:cNvSpPr/>
            <p:nvPr/>
          </p:nvSpPr>
          <p:spPr>
            <a:xfrm>
              <a:off x="1447800" y="304863"/>
              <a:ext cx="6172200" cy="584835"/>
            </a:xfrm>
            <a:custGeom>
              <a:avLst/>
              <a:gdLst/>
              <a:ahLst/>
              <a:cxnLst/>
              <a:rect l="l" t="t" r="r" b="b"/>
              <a:pathLst>
                <a:path w="6172200" h="584835">
                  <a:moveTo>
                    <a:pt x="0" y="584771"/>
                  </a:moveTo>
                  <a:lnTo>
                    <a:pt x="6172200" y="584771"/>
                  </a:lnTo>
                  <a:lnTo>
                    <a:pt x="6172200" y="0"/>
                  </a:lnTo>
                  <a:lnTo>
                    <a:pt x="0" y="0"/>
                  </a:lnTo>
                  <a:lnTo>
                    <a:pt x="0" y="584771"/>
                  </a:lnTo>
                  <a:close/>
                </a:path>
              </a:pathLst>
            </a:custGeom>
            <a:ln w="25400">
              <a:solidFill>
                <a:srgbClr val="FD8537"/>
              </a:solidFill>
            </a:ln>
          </p:spPr>
          <p:txBody>
            <a:bodyPr wrap="square" lIns="0" tIns="0" rIns="0" bIns="0" rtlCol="0"/>
            <a:lstStyle/>
            <a:p>
              <a:endParaRPr/>
            </a:p>
          </p:txBody>
        </p:sp>
        <p:sp>
          <p:nvSpPr>
            <p:cNvPr id="9" name="object 9"/>
            <p:cNvSpPr/>
            <p:nvPr/>
          </p:nvSpPr>
          <p:spPr>
            <a:xfrm>
              <a:off x="1562100" y="180975"/>
              <a:ext cx="5934075" cy="752475"/>
            </a:xfrm>
            <a:prstGeom prst="rect">
              <a:avLst/>
            </a:prstGeom>
            <a:blipFill>
              <a:blip r:embed="rId6" cstate="print"/>
              <a:stretch>
                <a:fillRect/>
              </a:stretch>
            </a:blipFill>
          </p:spPr>
          <p:txBody>
            <a:bodyPr wrap="square" lIns="0" tIns="0" rIns="0" bIns="0" rtlCol="0"/>
            <a:lstStyle/>
            <a:p>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304863"/>
            <a:ext cx="4343400" cy="716280"/>
          </a:xfrm>
          <a:prstGeom prst="rect">
            <a:avLst/>
          </a:prstGeom>
          <a:ln w="12700">
            <a:solidFill>
              <a:srgbClr val="FD8537"/>
            </a:solidFill>
          </a:ln>
        </p:spPr>
        <p:txBody>
          <a:bodyPr vert="horz" wrap="square" lIns="0" tIns="109220" rIns="0" bIns="0" rtlCol="0">
            <a:spAutoFit/>
          </a:bodyPr>
          <a:lstStyle/>
          <a:p>
            <a:pPr marL="403225">
              <a:lnSpc>
                <a:spcPct val="100000"/>
              </a:lnSpc>
              <a:spcBef>
                <a:spcPts val="860"/>
              </a:spcBef>
            </a:pPr>
            <a:r>
              <a:rPr sz="3600" b="1" spc="15" dirty="0">
                <a:solidFill>
                  <a:srgbClr val="565F6C"/>
                </a:solidFill>
                <a:latin typeface="Arial"/>
                <a:cs typeface="Arial"/>
              </a:rPr>
              <a:t>M</a:t>
            </a:r>
            <a:r>
              <a:rPr sz="2850" b="1" spc="15" dirty="0">
                <a:solidFill>
                  <a:srgbClr val="565F6C"/>
                </a:solidFill>
                <a:latin typeface="Arial"/>
                <a:cs typeface="Arial"/>
              </a:rPr>
              <a:t>ASS</a:t>
            </a:r>
            <a:r>
              <a:rPr sz="2850" b="1" spc="170" dirty="0">
                <a:solidFill>
                  <a:srgbClr val="565F6C"/>
                </a:solidFill>
                <a:latin typeface="Arial"/>
                <a:cs typeface="Arial"/>
              </a:rPr>
              <a:t> </a:t>
            </a:r>
            <a:r>
              <a:rPr sz="3600" b="1" spc="15" dirty="0">
                <a:solidFill>
                  <a:srgbClr val="565F6C"/>
                </a:solidFill>
                <a:latin typeface="Arial"/>
                <a:cs typeface="Arial"/>
              </a:rPr>
              <a:t>E</a:t>
            </a:r>
            <a:r>
              <a:rPr sz="2850" b="1" spc="15" dirty="0">
                <a:solidFill>
                  <a:srgbClr val="565F6C"/>
                </a:solidFill>
                <a:latin typeface="Arial"/>
                <a:cs typeface="Arial"/>
              </a:rPr>
              <a:t>XTINCTION</a:t>
            </a:r>
            <a:endParaRPr sz="2850">
              <a:latin typeface="Arial"/>
              <a:cs typeface="Arial"/>
            </a:endParaRPr>
          </a:p>
        </p:txBody>
      </p:sp>
      <p:sp>
        <p:nvSpPr>
          <p:cNvPr id="3" name="object 3"/>
          <p:cNvSpPr/>
          <p:nvPr/>
        </p:nvSpPr>
        <p:spPr>
          <a:xfrm>
            <a:off x="734822" y="1421383"/>
            <a:ext cx="135128" cy="14223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34822" y="2152904"/>
            <a:ext cx="135128" cy="1422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4822" y="2998723"/>
            <a:ext cx="135128" cy="142239"/>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body" idx="1"/>
          </p:nvPr>
        </p:nvSpPr>
        <p:spPr>
          <a:prstGeom prst="rect">
            <a:avLst/>
          </a:prstGeom>
        </p:spPr>
        <p:txBody>
          <a:bodyPr vert="horz" wrap="square" lIns="0" tIns="12700" rIns="0" bIns="0" rtlCol="0">
            <a:spAutoFit/>
          </a:bodyPr>
          <a:lstStyle/>
          <a:p>
            <a:pPr marL="479425" marR="633095" indent="-41275">
              <a:lnSpc>
                <a:spcPct val="100000"/>
              </a:lnSpc>
              <a:spcBef>
                <a:spcPts val="100"/>
              </a:spcBef>
            </a:pPr>
            <a:r>
              <a:rPr spc="-5" dirty="0"/>
              <a:t>Due </a:t>
            </a:r>
            <a:r>
              <a:rPr dirty="0"/>
              <a:t>to </a:t>
            </a:r>
            <a:r>
              <a:rPr spc="-5" dirty="0"/>
              <a:t>natural calamities a large number </a:t>
            </a:r>
            <a:r>
              <a:rPr dirty="0"/>
              <a:t>of </a:t>
            </a:r>
            <a:r>
              <a:rPr spc="-5" dirty="0"/>
              <a:t>species  become extinct which is called </a:t>
            </a:r>
            <a:r>
              <a:rPr dirty="0"/>
              <a:t>mass</a:t>
            </a:r>
            <a:r>
              <a:rPr spc="65" dirty="0"/>
              <a:t> </a:t>
            </a:r>
            <a:r>
              <a:rPr spc="-5" dirty="0"/>
              <a:t>extinction.</a:t>
            </a:r>
          </a:p>
          <a:p>
            <a:pPr marL="438150">
              <a:lnSpc>
                <a:spcPct val="100000"/>
              </a:lnSpc>
            </a:pPr>
            <a:r>
              <a:rPr spc="-5" dirty="0"/>
              <a:t>Since </a:t>
            </a:r>
            <a:r>
              <a:rPr dirty="0"/>
              <a:t>the </a:t>
            </a:r>
            <a:r>
              <a:rPr spc="-5" dirty="0"/>
              <a:t>origin and diversification </a:t>
            </a:r>
            <a:r>
              <a:rPr dirty="0"/>
              <a:t>of </a:t>
            </a:r>
            <a:r>
              <a:rPr spc="-5" dirty="0"/>
              <a:t>life </a:t>
            </a:r>
            <a:r>
              <a:rPr dirty="0"/>
              <a:t>on</a:t>
            </a:r>
            <a:r>
              <a:rPr spc="75" dirty="0"/>
              <a:t> </a:t>
            </a:r>
            <a:r>
              <a:rPr dirty="0"/>
              <a:t>earth</a:t>
            </a:r>
          </a:p>
          <a:p>
            <a:pPr marL="479425">
              <a:lnSpc>
                <a:spcPct val="100000"/>
              </a:lnSpc>
              <a:tabLst>
                <a:tab pos="6897370" algn="l"/>
              </a:tabLst>
            </a:pPr>
            <a:r>
              <a:rPr spc="-5" dirty="0"/>
              <a:t>there were </a:t>
            </a:r>
            <a:r>
              <a:rPr dirty="0"/>
              <a:t>five </a:t>
            </a:r>
            <a:r>
              <a:rPr spc="-5" dirty="0"/>
              <a:t>episodes </a:t>
            </a:r>
            <a:r>
              <a:rPr dirty="0"/>
              <a:t>of mass</a:t>
            </a:r>
            <a:r>
              <a:rPr spc="80" dirty="0"/>
              <a:t> </a:t>
            </a:r>
            <a:r>
              <a:rPr spc="-5" dirty="0"/>
              <a:t>extinction</a:t>
            </a:r>
            <a:r>
              <a:rPr spc="25" dirty="0"/>
              <a:t> </a:t>
            </a:r>
            <a:r>
              <a:rPr dirty="0"/>
              <a:t>of	</a:t>
            </a:r>
            <a:r>
              <a:rPr spc="-5" dirty="0"/>
              <a:t>species.</a:t>
            </a:r>
          </a:p>
          <a:p>
            <a:pPr marL="433705">
              <a:lnSpc>
                <a:spcPct val="100000"/>
              </a:lnSpc>
              <a:spcBef>
                <a:spcPts val="900"/>
              </a:spcBef>
            </a:pPr>
            <a:r>
              <a:rPr spc="-5" dirty="0"/>
              <a:t>The "Big Five" mass extinctions are as</a:t>
            </a:r>
            <a:r>
              <a:rPr spc="55" dirty="0"/>
              <a:t> </a:t>
            </a:r>
            <a:r>
              <a:rPr spc="-5" dirty="0"/>
              <a:t>follows:</a:t>
            </a:r>
          </a:p>
          <a:p>
            <a:pPr marL="657860" indent="-515620">
              <a:lnSpc>
                <a:spcPct val="100000"/>
              </a:lnSpc>
              <a:spcBef>
                <a:spcPts val="1440"/>
              </a:spcBef>
              <a:buAutoNum type="arabicPeriod"/>
              <a:tabLst>
                <a:tab pos="657860" algn="l"/>
                <a:tab pos="658495" algn="l"/>
              </a:tabLst>
            </a:pPr>
            <a:r>
              <a:rPr spc="-5" dirty="0"/>
              <a:t>End Ordovician (Ordovician-Silurian</a:t>
            </a:r>
            <a:r>
              <a:rPr spc="70" dirty="0"/>
              <a:t> </a:t>
            </a:r>
            <a:r>
              <a:rPr spc="-5" dirty="0"/>
              <a:t>extinction)</a:t>
            </a:r>
          </a:p>
          <a:p>
            <a:pPr marL="657860" indent="-515620">
              <a:lnSpc>
                <a:spcPct val="100000"/>
              </a:lnSpc>
              <a:spcBef>
                <a:spcPts val="1445"/>
              </a:spcBef>
              <a:buAutoNum type="arabicPeriod"/>
              <a:tabLst>
                <a:tab pos="657860" algn="l"/>
                <a:tab pos="658495" algn="l"/>
              </a:tabLst>
            </a:pPr>
            <a:r>
              <a:rPr spc="-5" dirty="0"/>
              <a:t>Late Devonian </a:t>
            </a:r>
            <a:r>
              <a:rPr dirty="0"/>
              <a:t>(Late </a:t>
            </a:r>
            <a:r>
              <a:rPr spc="-5" dirty="0"/>
              <a:t>Devonian</a:t>
            </a:r>
            <a:r>
              <a:rPr spc="40" dirty="0"/>
              <a:t> </a:t>
            </a:r>
            <a:r>
              <a:rPr spc="-5" dirty="0"/>
              <a:t>extinction)</a:t>
            </a:r>
          </a:p>
          <a:p>
            <a:pPr marL="657860" indent="-515620">
              <a:lnSpc>
                <a:spcPct val="100000"/>
              </a:lnSpc>
              <a:spcBef>
                <a:spcPts val="1440"/>
              </a:spcBef>
              <a:buAutoNum type="arabicPeriod"/>
              <a:tabLst>
                <a:tab pos="657860" algn="l"/>
                <a:tab pos="658495" algn="l"/>
              </a:tabLst>
            </a:pPr>
            <a:r>
              <a:rPr spc="-5" dirty="0"/>
              <a:t>End Permian </a:t>
            </a:r>
            <a:r>
              <a:rPr spc="-10" dirty="0"/>
              <a:t>(Permian-Triassic</a:t>
            </a:r>
            <a:r>
              <a:rPr spc="30" dirty="0"/>
              <a:t> </a:t>
            </a:r>
            <a:r>
              <a:rPr spc="-5" dirty="0"/>
              <a:t>extinction)</a:t>
            </a:r>
          </a:p>
          <a:p>
            <a:pPr marL="657860" indent="-515620">
              <a:lnSpc>
                <a:spcPct val="100000"/>
              </a:lnSpc>
              <a:spcBef>
                <a:spcPts val="1440"/>
              </a:spcBef>
              <a:buAutoNum type="arabicPeriod"/>
              <a:tabLst>
                <a:tab pos="657860" algn="l"/>
                <a:tab pos="658495" algn="l"/>
              </a:tabLst>
            </a:pPr>
            <a:r>
              <a:rPr spc="-5" dirty="0"/>
              <a:t>End </a:t>
            </a:r>
            <a:r>
              <a:rPr spc="-15" dirty="0"/>
              <a:t>Triassic </a:t>
            </a:r>
            <a:r>
              <a:rPr spc="-10" dirty="0"/>
              <a:t>(Triassic-Jurassic</a:t>
            </a:r>
            <a:r>
              <a:rPr spc="-20" dirty="0"/>
              <a:t> </a:t>
            </a:r>
            <a:r>
              <a:rPr spc="-5" dirty="0"/>
              <a:t>extinction)</a:t>
            </a:r>
          </a:p>
          <a:p>
            <a:pPr marL="657860" indent="-515620">
              <a:lnSpc>
                <a:spcPct val="100000"/>
              </a:lnSpc>
              <a:spcBef>
                <a:spcPts val="1440"/>
              </a:spcBef>
              <a:buAutoNum type="arabicPeriod"/>
              <a:tabLst>
                <a:tab pos="657860" algn="l"/>
                <a:tab pos="658495" algn="l"/>
              </a:tabLst>
            </a:pPr>
            <a:r>
              <a:rPr spc="-5" dirty="0"/>
              <a:t>End Cretaceous </a:t>
            </a:r>
            <a:r>
              <a:rPr spc="-15" dirty="0"/>
              <a:t>(Cretaceous-Tertiary</a:t>
            </a:r>
            <a:r>
              <a:rPr spc="25" dirty="0"/>
              <a:t> </a:t>
            </a:r>
            <a:r>
              <a:rPr spc="-5" dirty="0"/>
              <a:t>extinction)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1625853"/>
            <a:ext cx="7206615" cy="3470275"/>
          </a:xfrm>
          <a:prstGeom prst="rect">
            <a:avLst/>
          </a:prstGeom>
        </p:spPr>
        <p:txBody>
          <a:bodyPr vert="horz" wrap="square" lIns="0" tIns="12700" rIns="0" bIns="0" rtlCol="0">
            <a:spAutoFit/>
          </a:bodyPr>
          <a:lstStyle/>
          <a:p>
            <a:pPr marL="285115" marR="13335" indent="-273050" algn="just">
              <a:lnSpc>
                <a:spcPct val="100000"/>
              </a:lnSpc>
              <a:spcBef>
                <a:spcPts val="100"/>
              </a:spcBef>
              <a:buClr>
                <a:srgbClr val="FD8537"/>
              </a:buClr>
              <a:buSzPct val="68750"/>
              <a:buFont typeface="Wingdings"/>
              <a:buChar char=""/>
              <a:tabLst>
                <a:tab pos="285750" algn="l"/>
              </a:tabLst>
            </a:pPr>
            <a:r>
              <a:rPr sz="2400" dirty="0">
                <a:latin typeface="Arial"/>
                <a:cs typeface="Arial"/>
              </a:rPr>
              <a:t>The </a:t>
            </a:r>
            <a:r>
              <a:rPr sz="2400" spc="-10" dirty="0">
                <a:latin typeface="Arial"/>
                <a:cs typeface="Arial"/>
              </a:rPr>
              <a:t>‘Sixth </a:t>
            </a:r>
            <a:r>
              <a:rPr sz="2400" spc="-5" dirty="0">
                <a:latin typeface="Arial"/>
                <a:cs typeface="Arial"/>
              </a:rPr>
              <a:t>Extinction’ is presently in progress </a:t>
            </a:r>
            <a:r>
              <a:rPr sz="2400" spc="-10" dirty="0">
                <a:latin typeface="Arial"/>
                <a:cs typeface="Arial"/>
              </a:rPr>
              <a:t>which  </a:t>
            </a:r>
            <a:r>
              <a:rPr sz="2400" dirty="0">
                <a:latin typeface="Arial"/>
                <a:cs typeface="Arial"/>
              </a:rPr>
              <a:t>is </a:t>
            </a:r>
            <a:r>
              <a:rPr sz="2400" spc="-10" dirty="0">
                <a:latin typeface="Arial"/>
                <a:cs typeface="Arial"/>
              </a:rPr>
              <a:t>different </a:t>
            </a:r>
            <a:r>
              <a:rPr sz="2400" dirty="0">
                <a:latin typeface="Arial"/>
                <a:cs typeface="Arial"/>
              </a:rPr>
              <a:t>from the </a:t>
            </a:r>
            <a:r>
              <a:rPr sz="2400" spc="-5" dirty="0">
                <a:latin typeface="Arial"/>
                <a:cs typeface="Arial"/>
              </a:rPr>
              <a:t>previous episodes.</a:t>
            </a:r>
            <a:endParaRPr sz="2400">
              <a:latin typeface="Arial"/>
              <a:cs typeface="Arial"/>
            </a:endParaRPr>
          </a:p>
          <a:p>
            <a:pPr marL="285115" marR="167640" indent="-273050" algn="just">
              <a:lnSpc>
                <a:spcPct val="100000"/>
              </a:lnSpc>
              <a:spcBef>
                <a:spcPts val="600"/>
              </a:spcBef>
              <a:buClr>
                <a:srgbClr val="FD8537"/>
              </a:buClr>
              <a:buSzPct val="68750"/>
              <a:buFont typeface="Wingdings"/>
              <a:buChar char=""/>
              <a:tabLst>
                <a:tab pos="285750" algn="l"/>
              </a:tabLst>
            </a:pPr>
            <a:r>
              <a:rPr sz="2400" dirty="0">
                <a:latin typeface="Arial"/>
                <a:cs typeface="Arial"/>
              </a:rPr>
              <a:t>The </a:t>
            </a:r>
            <a:r>
              <a:rPr sz="2400" spc="-5" dirty="0">
                <a:latin typeface="Arial"/>
                <a:cs typeface="Arial"/>
              </a:rPr>
              <a:t>current species extinction </a:t>
            </a:r>
            <a:r>
              <a:rPr sz="2400" dirty="0">
                <a:latin typeface="Arial"/>
                <a:cs typeface="Arial"/>
              </a:rPr>
              <a:t>rates </a:t>
            </a:r>
            <a:r>
              <a:rPr sz="2400" spc="-5" dirty="0">
                <a:latin typeface="Arial"/>
                <a:cs typeface="Arial"/>
              </a:rPr>
              <a:t>are </a:t>
            </a:r>
            <a:r>
              <a:rPr sz="2400" dirty="0">
                <a:latin typeface="Arial"/>
                <a:cs typeface="Arial"/>
              </a:rPr>
              <a:t>to </a:t>
            </a:r>
            <a:r>
              <a:rPr sz="2400" spc="-10" dirty="0">
                <a:latin typeface="Arial"/>
                <a:cs typeface="Arial"/>
              </a:rPr>
              <a:t>be </a:t>
            </a:r>
            <a:r>
              <a:rPr sz="2400" spc="-5" dirty="0">
                <a:latin typeface="Arial"/>
                <a:cs typeface="Arial"/>
              </a:rPr>
              <a:t>100  </a:t>
            </a:r>
            <a:r>
              <a:rPr sz="2400" dirty="0">
                <a:latin typeface="Arial"/>
                <a:cs typeface="Arial"/>
              </a:rPr>
              <a:t>to </a:t>
            </a:r>
            <a:r>
              <a:rPr sz="2400" spc="-5" dirty="0">
                <a:latin typeface="Arial"/>
                <a:cs typeface="Arial"/>
              </a:rPr>
              <a:t>1,000 </a:t>
            </a:r>
            <a:r>
              <a:rPr sz="2400" dirty="0">
                <a:latin typeface="Arial"/>
                <a:cs typeface="Arial"/>
              </a:rPr>
              <a:t>times faster </a:t>
            </a:r>
            <a:r>
              <a:rPr sz="2400" spc="-5" dirty="0">
                <a:latin typeface="Arial"/>
                <a:cs typeface="Arial"/>
              </a:rPr>
              <a:t>than in </a:t>
            </a:r>
            <a:r>
              <a:rPr sz="2400" dirty="0">
                <a:latin typeface="Arial"/>
                <a:cs typeface="Arial"/>
              </a:rPr>
              <a:t>the pre-human times  </a:t>
            </a:r>
            <a:r>
              <a:rPr sz="2400" spc="-5" dirty="0">
                <a:latin typeface="Arial"/>
                <a:cs typeface="Arial"/>
              </a:rPr>
              <a:t>and human activities are responsible </a:t>
            </a:r>
            <a:r>
              <a:rPr sz="2400" dirty="0">
                <a:latin typeface="Arial"/>
                <a:cs typeface="Arial"/>
              </a:rPr>
              <a:t>for the faster  rates.</a:t>
            </a:r>
            <a:endParaRPr sz="2400">
              <a:latin typeface="Arial"/>
              <a:cs typeface="Arial"/>
            </a:endParaRPr>
          </a:p>
          <a:p>
            <a:pPr marL="285115" marR="5080" indent="-273050">
              <a:lnSpc>
                <a:spcPct val="100000"/>
              </a:lnSpc>
              <a:spcBef>
                <a:spcPts val="605"/>
              </a:spcBef>
              <a:buClr>
                <a:srgbClr val="FD8537"/>
              </a:buClr>
              <a:buSzPct val="68750"/>
              <a:buFont typeface="Wingdings"/>
              <a:buChar char=""/>
              <a:tabLst>
                <a:tab pos="367665" algn="l"/>
                <a:tab pos="368300" algn="l"/>
              </a:tabLst>
            </a:pPr>
            <a:r>
              <a:rPr dirty="0"/>
              <a:t>	</a:t>
            </a:r>
            <a:r>
              <a:rPr sz="2400" spc="-5" dirty="0">
                <a:latin typeface="Arial"/>
                <a:cs typeface="Arial"/>
              </a:rPr>
              <a:t>Ecologists warn </a:t>
            </a:r>
            <a:r>
              <a:rPr sz="2400" dirty="0">
                <a:latin typeface="Arial"/>
                <a:cs typeface="Arial"/>
              </a:rPr>
              <a:t>that if the </a:t>
            </a:r>
            <a:r>
              <a:rPr sz="2400" spc="-5" dirty="0">
                <a:latin typeface="Arial"/>
                <a:cs typeface="Arial"/>
              </a:rPr>
              <a:t>present trends continue,  nearly half </a:t>
            </a:r>
            <a:r>
              <a:rPr sz="2400" dirty="0">
                <a:latin typeface="Arial"/>
                <a:cs typeface="Arial"/>
              </a:rPr>
              <a:t>of </a:t>
            </a:r>
            <a:r>
              <a:rPr sz="2400" spc="-5" dirty="0">
                <a:latin typeface="Arial"/>
                <a:cs typeface="Arial"/>
              </a:rPr>
              <a:t>all </a:t>
            </a:r>
            <a:r>
              <a:rPr sz="2400" dirty="0">
                <a:latin typeface="Arial"/>
                <a:cs typeface="Arial"/>
              </a:rPr>
              <a:t>the </a:t>
            </a:r>
            <a:r>
              <a:rPr sz="2400" spc="-5" dirty="0">
                <a:latin typeface="Arial"/>
                <a:cs typeface="Arial"/>
              </a:rPr>
              <a:t>species on earth might be  wiped </a:t>
            </a:r>
            <a:r>
              <a:rPr sz="2400" dirty="0">
                <a:latin typeface="Arial"/>
                <a:cs typeface="Arial"/>
              </a:rPr>
              <a:t>out </a:t>
            </a:r>
            <a:r>
              <a:rPr sz="2400" spc="-5" dirty="0">
                <a:latin typeface="Arial"/>
                <a:cs typeface="Arial"/>
              </a:rPr>
              <a:t>within </a:t>
            </a:r>
            <a:r>
              <a:rPr sz="2400" dirty="0">
                <a:latin typeface="Arial"/>
                <a:cs typeface="Arial"/>
              </a:rPr>
              <a:t>the </a:t>
            </a:r>
            <a:r>
              <a:rPr sz="2400" spc="-5" dirty="0">
                <a:latin typeface="Arial"/>
                <a:cs typeface="Arial"/>
              </a:rPr>
              <a:t>next 100</a:t>
            </a:r>
            <a:r>
              <a:rPr sz="2400" spc="15" dirty="0">
                <a:latin typeface="Arial"/>
                <a:cs typeface="Arial"/>
              </a:rPr>
              <a:t> </a:t>
            </a:r>
            <a:r>
              <a:rPr sz="2400" dirty="0">
                <a:latin typeface="Arial"/>
                <a:cs typeface="Arial"/>
              </a:rPr>
              <a:t>years.</a:t>
            </a:r>
            <a:endParaRPr sz="2400">
              <a:latin typeface="Arial"/>
              <a:cs typeface="Arial"/>
            </a:endParaRPr>
          </a:p>
        </p:txBody>
      </p:sp>
      <p:grpSp>
        <p:nvGrpSpPr>
          <p:cNvPr id="3" name="object 3"/>
          <p:cNvGrpSpPr/>
          <p:nvPr/>
        </p:nvGrpSpPr>
        <p:grpSpPr>
          <a:xfrm>
            <a:off x="2654300" y="531876"/>
            <a:ext cx="4064000" cy="675640"/>
            <a:chOff x="2654300" y="531876"/>
            <a:chExt cx="4064000" cy="675640"/>
          </a:xfrm>
        </p:grpSpPr>
        <p:sp>
          <p:nvSpPr>
            <p:cNvPr id="4" name="object 4"/>
            <p:cNvSpPr/>
            <p:nvPr/>
          </p:nvSpPr>
          <p:spPr>
            <a:xfrm>
              <a:off x="2667000" y="609663"/>
              <a:ext cx="4038600" cy="584835"/>
            </a:xfrm>
            <a:custGeom>
              <a:avLst/>
              <a:gdLst/>
              <a:ahLst/>
              <a:cxnLst/>
              <a:rect l="l" t="t" r="r" b="b"/>
              <a:pathLst>
                <a:path w="4038600" h="584835">
                  <a:moveTo>
                    <a:pt x="0" y="584771"/>
                  </a:moveTo>
                  <a:lnTo>
                    <a:pt x="4038600" y="584771"/>
                  </a:lnTo>
                  <a:lnTo>
                    <a:pt x="4038600" y="0"/>
                  </a:lnTo>
                  <a:lnTo>
                    <a:pt x="0" y="0"/>
                  </a:lnTo>
                  <a:lnTo>
                    <a:pt x="0" y="584771"/>
                  </a:lnTo>
                  <a:close/>
                </a:path>
              </a:pathLst>
            </a:custGeom>
            <a:ln w="25400">
              <a:solidFill>
                <a:srgbClr val="B32C16"/>
              </a:solidFill>
            </a:ln>
          </p:spPr>
          <p:txBody>
            <a:bodyPr wrap="square" lIns="0" tIns="0" rIns="0" bIns="0" rtlCol="0"/>
            <a:lstStyle/>
            <a:p>
              <a:endParaRPr/>
            </a:p>
          </p:txBody>
        </p:sp>
        <p:sp>
          <p:nvSpPr>
            <p:cNvPr id="5" name="object 5"/>
            <p:cNvSpPr/>
            <p:nvPr/>
          </p:nvSpPr>
          <p:spPr>
            <a:xfrm>
              <a:off x="3166998" y="753745"/>
              <a:ext cx="3025775" cy="30149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906268" y="531876"/>
              <a:ext cx="3558539" cy="612648"/>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32760" y="1473708"/>
            <a:ext cx="3901440" cy="690880"/>
          </a:xfrm>
          <a:custGeom>
            <a:avLst/>
            <a:gdLst/>
            <a:ahLst/>
            <a:cxnLst/>
            <a:rect l="l" t="t" r="r" b="b"/>
            <a:pathLst>
              <a:path w="3901440" h="690880">
                <a:moveTo>
                  <a:pt x="3901440" y="115188"/>
                </a:moveTo>
                <a:lnTo>
                  <a:pt x="3901440" y="575690"/>
                </a:lnTo>
                <a:lnTo>
                  <a:pt x="3892389" y="620512"/>
                </a:lnTo>
                <a:lnTo>
                  <a:pt x="3867705" y="657082"/>
                </a:lnTo>
                <a:lnTo>
                  <a:pt x="3831091" y="681722"/>
                </a:lnTo>
                <a:lnTo>
                  <a:pt x="3786250" y="690752"/>
                </a:lnTo>
                <a:lnTo>
                  <a:pt x="0" y="690752"/>
                </a:lnTo>
                <a:lnTo>
                  <a:pt x="0" y="0"/>
                </a:lnTo>
                <a:lnTo>
                  <a:pt x="3786250" y="0"/>
                </a:lnTo>
                <a:lnTo>
                  <a:pt x="3831091" y="9050"/>
                </a:lnTo>
                <a:lnTo>
                  <a:pt x="3867705" y="33734"/>
                </a:lnTo>
                <a:lnTo>
                  <a:pt x="3892389" y="70348"/>
                </a:lnTo>
                <a:lnTo>
                  <a:pt x="3901440" y="115188"/>
                </a:lnTo>
                <a:close/>
              </a:path>
            </a:pathLst>
          </a:custGeom>
          <a:ln w="25400">
            <a:solidFill>
              <a:srgbClr val="FD8537"/>
            </a:solidFill>
          </a:ln>
        </p:spPr>
        <p:txBody>
          <a:bodyPr wrap="square" lIns="0" tIns="0" rIns="0" bIns="0" rtlCol="0"/>
          <a:lstStyle/>
          <a:p>
            <a:endParaRPr/>
          </a:p>
        </p:txBody>
      </p:sp>
      <p:sp>
        <p:nvSpPr>
          <p:cNvPr id="3" name="object 3"/>
          <p:cNvSpPr txBox="1"/>
          <p:nvPr/>
        </p:nvSpPr>
        <p:spPr>
          <a:xfrm>
            <a:off x="3104514" y="1613408"/>
            <a:ext cx="3543300" cy="360680"/>
          </a:xfrm>
          <a:prstGeom prst="rect">
            <a:avLst/>
          </a:prstGeom>
        </p:spPr>
        <p:txBody>
          <a:bodyPr vert="horz" wrap="square" lIns="0" tIns="12065" rIns="0" bIns="0" rtlCol="0">
            <a:spAutoFit/>
          </a:bodyPr>
          <a:lstStyle/>
          <a:p>
            <a:pPr marL="241300" indent="-228600">
              <a:lnSpc>
                <a:spcPct val="100000"/>
              </a:lnSpc>
              <a:spcBef>
                <a:spcPts val="95"/>
              </a:spcBef>
              <a:buChar char="•"/>
              <a:tabLst>
                <a:tab pos="240665" algn="l"/>
                <a:tab pos="241300" algn="l"/>
              </a:tabLst>
            </a:pPr>
            <a:r>
              <a:rPr sz="2200" spc="-5" dirty="0">
                <a:latin typeface="Arial"/>
                <a:cs typeface="Arial"/>
              </a:rPr>
              <a:t>Decline in plant</a:t>
            </a:r>
            <a:r>
              <a:rPr sz="2200" spc="-30" dirty="0">
                <a:latin typeface="Arial"/>
                <a:cs typeface="Arial"/>
              </a:rPr>
              <a:t> </a:t>
            </a:r>
            <a:r>
              <a:rPr sz="2200" spc="-5" dirty="0">
                <a:latin typeface="Arial"/>
                <a:cs typeface="Arial"/>
              </a:rPr>
              <a:t>production</a:t>
            </a:r>
            <a:endParaRPr sz="2200">
              <a:latin typeface="Arial"/>
              <a:cs typeface="Arial"/>
            </a:endParaRPr>
          </a:p>
        </p:txBody>
      </p:sp>
      <p:grpSp>
        <p:nvGrpSpPr>
          <p:cNvPr id="4" name="object 4"/>
          <p:cNvGrpSpPr/>
          <p:nvPr/>
        </p:nvGrpSpPr>
        <p:grpSpPr>
          <a:xfrm>
            <a:off x="2197100" y="1384808"/>
            <a:ext cx="848360" cy="868680"/>
            <a:chOff x="2197100" y="1384808"/>
            <a:chExt cx="848360" cy="868680"/>
          </a:xfrm>
        </p:grpSpPr>
        <p:sp>
          <p:nvSpPr>
            <p:cNvPr id="5" name="object 5"/>
            <p:cNvSpPr/>
            <p:nvPr/>
          </p:nvSpPr>
          <p:spPr>
            <a:xfrm>
              <a:off x="2209800" y="1397508"/>
              <a:ext cx="822960" cy="843280"/>
            </a:xfrm>
            <a:custGeom>
              <a:avLst/>
              <a:gdLst/>
              <a:ahLst/>
              <a:cxnLst/>
              <a:rect l="l" t="t" r="r" b="b"/>
              <a:pathLst>
                <a:path w="822960" h="843280">
                  <a:moveTo>
                    <a:pt x="685800" y="0"/>
                  </a:moveTo>
                  <a:lnTo>
                    <a:pt x="137160" y="0"/>
                  </a:lnTo>
                  <a:lnTo>
                    <a:pt x="93829" y="6998"/>
                  </a:lnTo>
                  <a:lnTo>
                    <a:pt x="56180" y="26481"/>
                  </a:lnTo>
                  <a:lnTo>
                    <a:pt x="26481" y="56180"/>
                  </a:lnTo>
                  <a:lnTo>
                    <a:pt x="6998" y="93829"/>
                  </a:lnTo>
                  <a:lnTo>
                    <a:pt x="0" y="137159"/>
                  </a:lnTo>
                  <a:lnTo>
                    <a:pt x="0" y="706119"/>
                  </a:lnTo>
                  <a:lnTo>
                    <a:pt x="6998" y="749450"/>
                  </a:lnTo>
                  <a:lnTo>
                    <a:pt x="26481" y="787099"/>
                  </a:lnTo>
                  <a:lnTo>
                    <a:pt x="56180" y="816798"/>
                  </a:lnTo>
                  <a:lnTo>
                    <a:pt x="93829" y="836281"/>
                  </a:lnTo>
                  <a:lnTo>
                    <a:pt x="137160" y="843279"/>
                  </a:lnTo>
                  <a:lnTo>
                    <a:pt x="685800" y="843279"/>
                  </a:lnTo>
                  <a:lnTo>
                    <a:pt x="729130" y="836281"/>
                  </a:lnTo>
                  <a:lnTo>
                    <a:pt x="766779" y="816798"/>
                  </a:lnTo>
                  <a:lnTo>
                    <a:pt x="796478" y="787099"/>
                  </a:lnTo>
                  <a:lnTo>
                    <a:pt x="815961" y="749450"/>
                  </a:lnTo>
                  <a:lnTo>
                    <a:pt x="822960" y="706119"/>
                  </a:lnTo>
                  <a:lnTo>
                    <a:pt x="822960" y="137159"/>
                  </a:lnTo>
                  <a:lnTo>
                    <a:pt x="815961" y="93829"/>
                  </a:lnTo>
                  <a:lnTo>
                    <a:pt x="796478" y="56180"/>
                  </a:lnTo>
                  <a:lnTo>
                    <a:pt x="766779" y="26481"/>
                  </a:lnTo>
                  <a:lnTo>
                    <a:pt x="729130" y="6998"/>
                  </a:lnTo>
                  <a:lnTo>
                    <a:pt x="685800" y="0"/>
                  </a:lnTo>
                  <a:close/>
                </a:path>
              </a:pathLst>
            </a:custGeom>
            <a:solidFill>
              <a:srgbClr val="FFFFFF"/>
            </a:solidFill>
          </p:spPr>
          <p:txBody>
            <a:bodyPr wrap="square" lIns="0" tIns="0" rIns="0" bIns="0" rtlCol="0"/>
            <a:lstStyle/>
            <a:p>
              <a:endParaRPr/>
            </a:p>
          </p:txBody>
        </p:sp>
        <p:sp>
          <p:nvSpPr>
            <p:cNvPr id="6" name="object 6"/>
            <p:cNvSpPr/>
            <p:nvPr/>
          </p:nvSpPr>
          <p:spPr>
            <a:xfrm>
              <a:off x="2209800" y="1397508"/>
              <a:ext cx="822960" cy="843280"/>
            </a:xfrm>
            <a:custGeom>
              <a:avLst/>
              <a:gdLst/>
              <a:ahLst/>
              <a:cxnLst/>
              <a:rect l="l" t="t" r="r" b="b"/>
              <a:pathLst>
                <a:path w="822960" h="843280">
                  <a:moveTo>
                    <a:pt x="0" y="137159"/>
                  </a:moveTo>
                  <a:lnTo>
                    <a:pt x="6998" y="93829"/>
                  </a:lnTo>
                  <a:lnTo>
                    <a:pt x="26481" y="56180"/>
                  </a:lnTo>
                  <a:lnTo>
                    <a:pt x="56180" y="26481"/>
                  </a:lnTo>
                  <a:lnTo>
                    <a:pt x="93829" y="6998"/>
                  </a:lnTo>
                  <a:lnTo>
                    <a:pt x="137160" y="0"/>
                  </a:lnTo>
                  <a:lnTo>
                    <a:pt x="685800" y="0"/>
                  </a:lnTo>
                  <a:lnTo>
                    <a:pt x="729130" y="6998"/>
                  </a:lnTo>
                  <a:lnTo>
                    <a:pt x="766779" y="26481"/>
                  </a:lnTo>
                  <a:lnTo>
                    <a:pt x="796478" y="56180"/>
                  </a:lnTo>
                  <a:lnTo>
                    <a:pt x="815961" y="93829"/>
                  </a:lnTo>
                  <a:lnTo>
                    <a:pt x="822960" y="137159"/>
                  </a:lnTo>
                  <a:lnTo>
                    <a:pt x="822960" y="706119"/>
                  </a:lnTo>
                  <a:lnTo>
                    <a:pt x="815961" y="749450"/>
                  </a:lnTo>
                  <a:lnTo>
                    <a:pt x="796478" y="787099"/>
                  </a:lnTo>
                  <a:lnTo>
                    <a:pt x="766779" y="816798"/>
                  </a:lnTo>
                  <a:lnTo>
                    <a:pt x="729130" y="836281"/>
                  </a:lnTo>
                  <a:lnTo>
                    <a:pt x="685800" y="843279"/>
                  </a:lnTo>
                  <a:lnTo>
                    <a:pt x="137160" y="843279"/>
                  </a:lnTo>
                  <a:lnTo>
                    <a:pt x="93829" y="836281"/>
                  </a:lnTo>
                  <a:lnTo>
                    <a:pt x="56180" y="816798"/>
                  </a:lnTo>
                  <a:lnTo>
                    <a:pt x="26481" y="787099"/>
                  </a:lnTo>
                  <a:lnTo>
                    <a:pt x="6998" y="749450"/>
                  </a:lnTo>
                  <a:lnTo>
                    <a:pt x="0" y="706119"/>
                  </a:lnTo>
                  <a:lnTo>
                    <a:pt x="0" y="137159"/>
                  </a:lnTo>
                  <a:close/>
                </a:path>
              </a:pathLst>
            </a:custGeom>
            <a:ln w="25399">
              <a:solidFill>
                <a:srgbClr val="E67930"/>
              </a:solidFill>
            </a:ln>
          </p:spPr>
          <p:txBody>
            <a:bodyPr wrap="square" lIns="0" tIns="0" rIns="0" bIns="0" rtlCol="0"/>
            <a:lstStyle/>
            <a:p>
              <a:endParaRPr/>
            </a:p>
          </p:txBody>
        </p:sp>
      </p:grpSp>
      <p:sp>
        <p:nvSpPr>
          <p:cNvPr id="7" name="object 7"/>
          <p:cNvSpPr txBox="1"/>
          <p:nvPr/>
        </p:nvSpPr>
        <p:spPr>
          <a:xfrm>
            <a:off x="2510154" y="1560322"/>
            <a:ext cx="22288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1</a:t>
            </a:r>
            <a:endParaRPr sz="2800">
              <a:latin typeface="Arial"/>
              <a:cs typeface="Arial"/>
            </a:endParaRPr>
          </a:p>
        </p:txBody>
      </p:sp>
      <p:sp>
        <p:nvSpPr>
          <p:cNvPr id="8" name="object 8"/>
          <p:cNvSpPr/>
          <p:nvPr/>
        </p:nvSpPr>
        <p:spPr>
          <a:xfrm>
            <a:off x="3032760" y="2349626"/>
            <a:ext cx="3901440" cy="1742439"/>
          </a:xfrm>
          <a:custGeom>
            <a:avLst/>
            <a:gdLst/>
            <a:ahLst/>
            <a:cxnLst/>
            <a:rect l="l" t="t" r="r" b="b"/>
            <a:pathLst>
              <a:path w="3901440" h="1742439">
                <a:moveTo>
                  <a:pt x="3901440" y="290449"/>
                </a:moveTo>
                <a:lnTo>
                  <a:pt x="3901440" y="1451864"/>
                </a:lnTo>
                <a:lnTo>
                  <a:pt x="3897638" y="1498974"/>
                </a:lnTo>
                <a:lnTo>
                  <a:pt x="3886632" y="1543664"/>
                </a:lnTo>
                <a:lnTo>
                  <a:pt x="3869022" y="1585337"/>
                </a:lnTo>
                <a:lnTo>
                  <a:pt x="3845405" y="1623395"/>
                </a:lnTo>
                <a:lnTo>
                  <a:pt x="3816381" y="1657238"/>
                </a:lnTo>
                <a:lnTo>
                  <a:pt x="3782549" y="1686270"/>
                </a:lnTo>
                <a:lnTo>
                  <a:pt x="3744508" y="1709891"/>
                </a:lnTo>
                <a:lnTo>
                  <a:pt x="3702856" y="1727504"/>
                </a:lnTo>
                <a:lnTo>
                  <a:pt x="3658193" y="1738511"/>
                </a:lnTo>
                <a:lnTo>
                  <a:pt x="3611117" y="1742313"/>
                </a:lnTo>
                <a:lnTo>
                  <a:pt x="0" y="1742313"/>
                </a:lnTo>
                <a:lnTo>
                  <a:pt x="0" y="0"/>
                </a:lnTo>
                <a:lnTo>
                  <a:pt x="3611117" y="0"/>
                </a:lnTo>
                <a:lnTo>
                  <a:pt x="3658193" y="3801"/>
                </a:lnTo>
                <a:lnTo>
                  <a:pt x="3702856" y="14808"/>
                </a:lnTo>
                <a:lnTo>
                  <a:pt x="3744508" y="32421"/>
                </a:lnTo>
                <a:lnTo>
                  <a:pt x="3782549" y="56042"/>
                </a:lnTo>
                <a:lnTo>
                  <a:pt x="3816381" y="85074"/>
                </a:lnTo>
                <a:lnTo>
                  <a:pt x="3845405" y="118917"/>
                </a:lnTo>
                <a:lnTo>
                  <a:pt x="3869022" y="156975"/>
                </a:lnTo>
                <a:lnTo>
                  <a:pt x="3886632" y="198648"/>
                </a:lnTo>
                <a:lnTo>
                  <a:pt x="3897638" y="243338"/>
                </a:lnTo>
                <a:lnTo>
                  <a:pt x="3901440" y="290449"/>
                </a:lnTo>
                <a:close/>
              </a:path>
            </a:pathLst>
          </a:custGeom>
          <a:ln w="25400">
            <a:solidFill>
              <a:srgbClr val="FD8537"/>
            </a:solidFill>
          </a:ln>
        </p:spPr>
        <p:txBody>
          <a:bodyPr wrap="square" lIns="0" tIns="0" rIns="0" bIns="0" rtlCol="0"/>
          <a:lstStyle/>
          <a:p>
            <a:endParaRPr/>
          </a:p>
        </p:txBody>
      </p:sp>
      <p:sp>
        <p:nvSpPr>
          <p:cNvPr id="9" name="object 9"/>
          <p:cNvSpPr txBox="1"/>
          <p:nvPr/>
        </p:nvSpPr>
        <p:spPr>
          <a:xfrm>
            <a:off x="3104514" y="2581478"/>
            <a:ext cx="2985770" cy="1228090"/>
          </a:xfrm>
          <a:prstGeom prst="rect">
            <a:avLst/>
          </a:prstGeom>
        </p:spPr>
        <p:txBody>
          <a:bodyPr vert="horz" wrap="square" lIns="0" tIns="58419" rIns="0" bIns="0" rtlCol="0">
            <a:spAutoFit/>
          </a:bodyPr>
          <a:lstStyle/>
          <a:p>
            <a:pPr marL="241300" marR="5080" indent="-228600">
              <a:lnSpc>
                <a:spcPct val="86200"/>
              </a:lnSpc>
              <a:spcBef>
                <a:spcPts val="459"/>
              </a:spcBef>
              <a:buChar char="•"/>
              <a:tabLst>
                <a:tab pos="240665" algn="l"/>
                <a:tab pos="241300" algn="l"/>
              </a:tabLst>
            </a:pPr>
            <a:r>
              <a:rPr sz="2200" spc="-5" dirty="0">
                <a:latin typeface="Arial"/>
                <a:cs typeface="Arial"/>
              </a:rPr>
              <a:t>Lowered </a:t>
            </a:r>
            <a:r>
              <a:rPr sz="2200" dirty="0">
                <a:latin typeface="Arial"/>
                <a:cs typeface="Arial"/>
              </a:rPr>
              <a:t>resistance</a:t>
            </a:r>
            <a:r>
              <a:rPr sz="2200" spc="-75" dirty="0">
                <a:latin typeface="Arial"/>
                <a:cs typeface="Arial"/>
              </a:rPr>
              <a:t> </a:t>
            </a:r>
            <a:r>
              <a:rPr sz="2200" spc="-5" dirty="0">
                <a:latin typeface="Arial"/>
                <a:cs typeface="Arial"/>
              </a:rPr>
              <a:t>to  environmental  perturbations such as  drought</a:t>
            </a:r>
            <a:endParaRPr sz="2200">
              <a:latin typeface="Arial"/>
              <a:cs typeface="Arial"/>
            </a:endParaRPr>
          </a:p>
        </p:txBody>
      </p:sp>
      <p:grpSp>
        <p:nvGrpSpPr>
          <p:cNvPr id="10" name="object 10"/>
          <p:cNvGrpSpPr/>
          <p:nvPr/>
        </p:nvGrpSpPr>
        <p:grpSpPr>
          <a:xfrm>
            <a:off x="2197100" y="2799588"/>
            <a:ext cx="848360" cy="842644"/>
            <a:chOff x="2197100" y="2799588"/>
            <a:chExt cx="848360" cy="842644"/>
          </a:xfrm>
        </p:grpSpPr>
        <p:sp>
          <p:nvSpPr>
            <p:cNvPr id="11" name="object 11"/>
            <p:cNvSpPr/>
            <p:nvPr/>
          </p:nvSpPr>
          <p:spPr>
            <a:xfrm>
              <a:off x="2209800" y="2812288"/>
              <a:ext cx="822960" cy="817244"/>
            </a:xfrm>
            <a:custGeom>
              <a:avLst/>
              <a:gdLst/>
              <a:ahLst/>
              <a:cxnLst/>
              <a:rect l="l" t="t" r="r" b="b"/>
              <a:pathLst>
                <a:path w="822960" h="817245">
                  <a:moveTo>
                    <a:pt x="686816" y="0"/>
                  </a:moveTo>
                  <a:lnTo>
                    <a:pt x="136144" y="0"/>
                  </a:lnTo>
                  <a:lnTo>
                    <a:pt x="93114" y="6941"/>
                  </a:lnTo>
                  <a:lnTo>
                    <a:pt x="55741" y="26269"/>
                  </a:lnTo>
                  <a:lnTo>
                    <a:pt x="26269" y="55741"/>
                  </a:lnTo>
                  <a:lnTo>
                    <a:pt x="6941" y="93114"/>
                  </a:lnTo>
                  <a:lnTo>
                    <a:pt x="0" y="136144"/>
                  </a:lnTo>
                  <a:lnTo>
                    <a:pt x="0" y="680720"/>
                  </a:lnTo>
                  <a:lnTo>
                    <a:pt x="6941" y="723798"/>
                  </a:lnTo>
                  <a:lnTo>
                    <a:pt x="26269" y="761177"/>
                  </a:lnTo>
                  <a:lnTo>
                    <a:pt x="55741" y="790630"/>
                  </a:lnTo>
                  <a:lnTo>
                    <a:pt x="93114" y="809934"/>
                  </a:lnTo>
                  <a:lnTo>
                    <a:pt x="136144" y="816863"/>
                  </a:lnTo>
                  <a:lnTo>
                    <a:pt x="686816" y="816863"/>
                  </a:lnTo>
                  <a:lnTo>
                    <a:pt x="729845" y="809934"/>
                  </a:lnTo>
                  <a:lnTo>
                    <a:pt x="767218" y="790630"/>
                  </a:lnTo>
                  <a:lnTo>
                    <a:pt x="796690" y="761177"/>
                  </a:lnTo>
                  <a:lnTo>
                    <a:pt x="816018" y="723798"/>
                  </a:lnTo>
                  <a:lnTo>
                    <a:pt x="822960" y="680720"/>
                  </a:lnTo>
                  <a:lnTo>
                    <a:pt x="822960" y="136144"/>
                  </a:lnTo>
                  <a:lnTo>
                    <a:pt x="816018" y="93114"/>
                  </a:lnTo>
                  <a:lnTo>
                    <a:pt x="796690" y="55741"/>
                  </a:lnTo>
                  <a:lnTo>
                    <a:pt x="767218" y="26269"/>
                  </a:lnTo>
                  <a:lnTo>
                    <a:pt x="729845" y="6941"/>
                  </a:lnTo>
                  <a:lnTo>
                    <a:pt x="686816" y="0"/>
                  </a:lnTo>
                  <a:close/>
                </a:path>
              </a:pathLst>
            </a:custGeom>
            <a:solidFill>
              <a:srgbClr val="FFFFFF"/>
            </a:solidFill>
          </p:spPr>
          <p:txBody>
            <a:bodyPr wrap="square" lIns="0" tIns="0" rIns="0" bIns="0" rtlCol="0"/>
            <a:lstStyle/>
            <a:p>
              <a:endParaRPr/>
            </a:p>
          </p:txBody>
        </p:sp>
        <p:sp>
          <p:nvSpPr>
            <p:cNvPr id="12" name="object 12"/>
            <p:cNvSpPr/>
            <p:nvPr/>
          </p:nvSpPr>
          <p:spPr>
            <a:xfrm>
              <a:off x="2209800" y="2812288"/>
              <a:ext cx="822960" cy="817244"/>
            </a:xfrm>
            <a:custGeom>
              <a:avLst/>
              <a:gdLst/>
              <a:ahLst/>
              <a:cxnLst/>
              <a:rect l="l" t="t" r="r" b="b"/>
              <a:pathLst>
                <a:path w="822960" h="817245">
                  <a:moveTo>
                    <a:pt x="0" y="136144"/>
                  </a:moveTo>
                  <a:lnTo>
                    <a:pt x="6941" y="93114"/>
                  </a:lnTo>
                  <a:lnTo>
                    <a:pt x="26269" y="55741"/>
                  </a:lnTo>
                  <a:lnTo>
                    <a:pt x="55741" y="26269"/>
                  </a:lnTo>
                  <a:lnTo>
                    <a:pt x="93114" y="6941"/>
                  </a:lnTo>
                  <a:lnTo>
                    <a:pt x="136144" y="0"/>
                  </a:lnTo>
                  <a:lnTo>
                    <a:pt x="686816" y="0"/>
                  </a:lnTo>
                  <a:lnTo>
                    <a:pt x="729845" y="6941"/>
                  </a:lnTo>
                  <a:lnTo>
                    <a:pt x="767218" y="26269"/>
                  </a:lnTo>
                  <a:lnTo>
                    <a:pt x="796690" y="55741"/>
                  </a:lnTo>
                  <a:lnTo>
                    <a:pt x="816018" y="93114"/>
                  </a:lnTo>
                  <a:lnTo>
                    <a:pt x="822960" y="136144"/>
                  </a:lnTo>
                  <a:lnTo>
                    <a:pt x="822960" y="680720"/>
                  </a:lnTo>
                  <a:lnTo>
                    <a:pt x="816018" y="723798"/>
                  </a:lnTo>
                  <a:lnTo>
                    <a:pt x="796690" y="761177"/>
                  </a:lnTo>
                  <a:lnTo>
                    <a:pt x="767218" y="790630"/>
                  </a:lnTo>
                  <a:lnTo>
                    <a:pt x="729845" y="809934"/>
                  </a:lnTo>
                  <a:lnTo>
                    <a:pt x="686816" y="816863"/>
                  </a:lnTo>
                  <a:lnTo>
                    <a:pt x="136144" y="816863"/>
                  </a:lnTo>
                  <a:lnTo>
                    <a:pt x="93114" y="809934"/>
                  </a:lnTo>
                  <a:lnTo>
                    <a:pt x="55741" y="790630"/>
                  </a:lnTo>
                  <a:lnTo>
                    <a:pt x="26269" y="761177"/>
                  </a:lnTo>
                  <a:lnTo>
                    <a:pt x="6941" y="723798"/>
                  </a:lnTo>
                  <a:lnTo>
                    <a:pt x="0" y="680720"/>
                  </a:lnTo>
                  <a:lnTo>
                    <a:pt x="0" y="136144"/>
                  </a:lnTo>
                  <a:close/>
                </a:path>
              </a:pathLst>
            </a:custGeom>
            <a:ln w="25400">
              <a:solidFill>
                <a:srgbClr val="E67930"/>
              </a:solidFill>
            </a:ln>
          </p:spPr>
          <p:txBody>
            <a:bodyPr wrap="square" lIns="0" tIns="0" rIns="0" bIns="0" rtlCol="0"/>
            <a:lstStyle/>
            <a:p>
              <a:endParaRPr/>
            </a:p>
          </p:txBody>
        </p:sp>
      </p:grpSp>
      <p:sp>
        <p:nvSpPr>
          <p:cNvPr id="13" name="object 13"/>
          <p:cNvSpPr txBox="1"/>
          <p:nvPr/>
        </p:nvSpPr>
        <p:spPr>
          <a:xfrm>
            <a:off x="2510154" y="2962148"/>
            <a:ext cx="22288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2</a:t>
            </a:r>
            <a:endParaRPr sz="2800">
              <a:latin typeface="Arial"/>
              <a:cs typeface="Arial"/>
            </a:endParaRPr>
          </a:p>
        </p:txBody>
      </p:sp>
      <p:sp>
        <p:nvSpPr>
          <p:cNvPr id="14" name="object 14"/>
          <p:cNvSpPr/>
          <p:nvPr/>
        </p:nvSpPr>
        <p:spPr>
          <a:xfrm>
            <a:off x="3032760" y="4200778"/>
            <a:ext cx="3901440" cy="1742439"/>
          </a:xfrm>
          <a:custGeom>
            <a:avLst/>
            <a:gdLst/>
            <a:ahLst/>
            <a:cxnLst/>
            <a:rect l="l" t="t" r="r" b="b"/>
            <a:pathLst>
              <a:path w="3901440" h="1742439">
                <a:moveTo>
                  <a:pt x="3901440" y="290449"/>
                </a:moveTo>
                <a:lnTo>
                  <a:pt x="3901440" y="1451902"/>
                </a:lnTo>
                <a:lnTo>
                  <a:pt x="3897638" y="1499004"/>
                </a:lnTo>
                <a:lnTo>
                  <a:pt x="3886632" y="1543686"/>
                </a:lnTo>
                <a:lnTo>
                  <a:pt x="3869022" y="1585351"/>
                </a:lnTo>
                <a:lnTo>
                  <a:pt x="3845405" y="1623400"/>
                </a:lnTo>
                <a:lnTo>
                  <a:pt x="3816381" y="1657235"/>
                </a:lnTo>
                <a:lnTo>
                  <a:pt x="3782549" y="1686260"/>
                </a:lnTo>
                <a:lnTo>
                  <a:pt x="3744508" y="1709875"/>
                </a:lnTo>
                <a:lnTo>
                  <a:pt x="3702856" y="1727483"/>
                </a:lnTo>
                <a:lnTo>
                  <a:pt x="3658193" y="1738486"/>
                </a:lnTo>
                <a:lnTo>
                  <a:pt x="3611117" y="1742287"/>
                </a:lnTo>
                <a:lnTo>
                  <a:pt x="0" y="1742287"/>
                </a:lnTo>
                <a:lnTo>
                  <a:pt x="0" y="0"/>
                </a:lnTo>
                <a:lnTo>
                  <a:pt x="3611117" y="0"/>
                </a:lnTo>
                <a:lnTo>
                  <a:pt x="3658193" y="3801"/>
                </a:lnTo>
                <a:lnTo>
                  <a:pt x="3702856" y="14808"/>
                </a:lnTo>
                <a:lnTo>
                  <a:pt x="3744508" y="32421"/>
                </a:lnTo>
                <a:lnTo>
                  <a:pt x="3782549" y="56042"/>
                </a:lnTo>
                <a:lnTo>
                  <a:pt x="3816381" y="85074"/>
                </a:lnTo>
                <a:lnTo>
                  <a:pt x="3845405" y="118917"/>
                </a:lnTo>
                <a:lnTo>
                  <a:pt x="3869022" y="156975"/>
                </a:lnTo>
                <a:lnTo>
                  <a:pt x="3886632" y="198648"/>
                </a:lnTo>
                <a:lnTo>
                  <a:pt x="3897638" y="243338"/>
                </a:lnTo>
                <a:lnTo>
                  <a:pt x="3901440" y="290449"/>
                </a:lnTo>
                <a:close/>
              </a:path>
            </a:pathLst>
          </a:custGeom>
          <a:ln w="25400">
            <a:solidFill>
              <a:srgbClr val="FD8537"/>
            </a:solidFill>
          </a:ln>
        </p:spPr>
        <p:txBody>
          <a:bodyPr wrap="square" lIns="0" tIns="0" rIns="0" bIns="0" rtlCol="0"/>
          <a:lstStyle/>
          <a:p>
            <a:endParaRPr/>
          </a:p>
        </p:txBody>
      </p:sp>
      <p:sp>
        <p:nvSpPr>
          <p:cNvPr id="15" name="object 15"/>
          <p:cNvSpPr txBox="1"/>
          <p:nvPr/>
        </p:nvSpPr>
        <p:spPr>
          <a:xfrm>
            <a:off x="3104514" y="4288663"/>
            <a:ext cx="3630929" cy="1517650"/>
          </a:xfrm>
          <a:prstGeom prst="rect">
            <a:avLst/>
          </a:prstGeom>
        </p:spPr>
        <p:txBody>
          <a:bodyPr vert="horz" wrap="square" lIns="0" tIns="57785" rIns="0" bIns="0" rtlCol="0">
            <a:spAutoFit/>
          </a:bodyPr>
          <a:lstStyle/>
          <a:p>
            <a:pPr marL="241300" marR="5080" indent="-228600">
              <a:lnSpc>
                <a:spcPct val="86300"/>
              </a:lnSpc>
              <a:spcBef>
                <a:spcPts val="455"/>
              </a:spcBef>
              <a:buChar char="•"/>
              <a:tabLst>
                <a:tab pos="240665" algn="l"/>
                <a:tab pos="241300" algn="l"/>
              </a:tabLst>
            </a:pPr>
            <a:r>
              <a:rPr sz="2200" spc="-5" dirty="0">
                <a:latin typeface="Arial"/>
                <a:cs typeface="Arial"/>
              </a:rPr>
              <a:t>Increased variability in  certain ecosystem  processes such as plant  </a:t>
            </a:r>
            <a:r>
              <a:rPr sz="2200" spc="-15" dirty="0">
                <a:latin typeface="Arial"/>
                <a:cs typeface="Arial"/>
              </a:rPr>
              <a:t>productivity, </a:t>
            </a:r>
            <a:r>
              <a:rPr sz="2200" spc="-5" dirty="0">
                <a:latin typeface="Arial"/>
                <a:cs typeface="Arial"/>
              </a:rPr>
              <a:t>water use,</a:t>
            </a:r>
            <a:r>
              <a:rPr sz="2200" spc="-40" dirty="0">
                <a:latin typeface="Arial"/>
                <a:cs typeface="Arial"/>
              </a:rPr>
              <a:t> </a:t>
            </a:r>
            <a:r>
              <a:rPr sz="2200" spc="-5" dirty="0">
                <a:latin typeface="Arial"/>
                <a:cs typeface="Arial"/>
              </a:rPr>
              <a:t>and  </a:t>
            </a:r>
            <a:r>
              <a:rPr sz="2200" dirty="0">
                <a:latin typeface="Arial"/>
                <a:cs typeface="Arial"/>
              </a:rPr>
              <a:t>pest </a:t>
            </a:r>
            <a:r>
              <a:rPr sz="2200" spc="-5" dirty="0">
                <a:latin typeface="Arial"/>
                <a:cs typeface="Arial"/>
              </a:rPr>
              <a:t>and </a:t>
            </a:r>
            <a:r>
              <a:rPr sz="2200" dirty="0">
                <a:latin typeface="Arial"/>
                <a:cs typeface="Arial"/>
              </a:rPr>
              <a:t>disease</a:t>
            </a:r>
            <a:r>
              <a:rPr sz="2200" spc="-65" dirty="0">
                <a:latin typeface="Arial"/>
                <a:cs typeface="Arial"/>
              </a:rPr>
              <a:t> </a:t>
            </a:r>
            <a:r>
              <a:rPr sz="2200" dirty="0">
                <a:latin typeface="Arial"/>
                <a:cs typeface="Arial"/>
              </a:rPr>
              <a:t>cycles</a:t>
            </a:r>
            <a:endParaRPr sz="2200">
              <a:latin typeface="Arial"/>
              <a:cs typeface="Arial"/>
            </a:endParaRPr>
          </a:p>
        </p:txBody>
      </p:sp>
      <p:grpSp>
        <p:nvGrpSpPr>
          <p:cNvPr id="16" name="object 16"/>
          <p:cNvGrpSpPr/>
          <p:nvPr/>
        </p:nvGrpSpPr>
        <p:grpSpPr>
          <a:xfrm>
            <a:off x="2197100" y="4561840"/>
            <a:ext cx="848360" cy="1020444"/>
            <a:chOff x="2197100" y="4561840"/>
            <a:chExt cx="848360" cy="1020444"/>
          </a:xfrm>
        </p:grpSpPr>
        <p:sp>
          <p:nvSpPr>
            <p:cNvPr id="17" name="object 17"/>
            <p:cNvSpPr/>
            <p:nvPr/>
          </p:nvSpPr>
          <p:spPr>
            <a:xfrm>
              <a:off x="2209800" y="4574540"/>
              <a:ext cx="822960" cy="995044"/>
            </a:xfrm>
            <a:custGeom>
              <a:avLst/>
              <a:gdLst/>
              <a:ahLst/>
              <a:cxnLst/>
              <a:rect l="l" t="t" r="r" b="b"/>
              <a:pathLst>
                <a:path w="822960" h="995045">
                  <a:moveTo>
                    <a:pt x="685800" y="0"/>
                  </a:moveTo>
                  <a:lnTo>
                    <a:pt x="137160" y="0"/>
                  </a:lnTo>
                  <a:lnTo>
                    <a:pt x="93829" y="6998"/>
                  </a:lnTo>
                  <a:lnTo>
                    <a:pt x="56180" y="26481"/>
                  </a:lnTo>
                  <a:lnTo>
                    <a:pt x="26481" y="56180"/>
                  </a:lnTo>
                  <a:lnTo>
                    <a:pt x="6998" y="93829"/>
                  </a:lnTo>
                  <a:lnTo>
                    <a:pt x="0" y="137160"/>
                  </a:lnTo>
                  <a:lnTo>
                    <a:pt x="0" y="857631"/>
                  </a:lnTo>
                  <a:lnTo>
                    <a:pt x="6998" y="900961"/>
                  </a:lnTo>
                  <a:lnTo>
                    <a:pt x="26481" y="938610"/>
                  </a:lnTo>
                  <a:lnTo>
                    <a:pt x="56180" y="968309"/>
                  </a:lnTo>
                  <a:lnTo>
                    <a:pt x="93829" y="987792"/>
                  </a:lnTo>
                  <a:lnTo>
                    <a:pt x="137160" y="994791"/>
                  </a:lnTo>
                  <a:lnTo>
                    <a:pt x="685800" y="994791"/>
                  </a:lnTo>
                  <a:lnTo>
                    <a:pt x="729130" y="987792"/>
                  </a:lnTo>
                  <a:lnTo>
                    <a:pt x="766779" y="968309"/>
                  </a:lnTo>
                  <a:lnTo>
                    <a:pt x="796478" y="938610"/>
                  </a:lnTo>
                  <a:lnTo>
                    <a:pt x="815961" y="900961"/>
                  </a:lnTo>
                  <a:lnTo>
                    <a:pt x="822960" y="857631"/>
                  </a:lnTo>
                  <a:lnTo>
                    <a:pt x="822960" y="137160"/>
                  </a:lnTo>
                  <a:lnTo>
                    <a:pt x="815961" y="93829"/>
                  </a:lnTo>
                  <a:lnTo>
                    <a:pt x="796478" y="56180"/>
                  </a:lnTo>
                  <a:lnTo>
                    <a:pt x="766779" y="26481"/>
                  </a:lnTo>
                  <a:lnTo>
                    <a:pt x="729130" y="6998"/>
                  </a:lnTo>
                  <a:lnTo>
                    <a:pt x="685800" y="0"/>
                  </a:lnTo>
                  <a:close/>
                </a:path>
              </a:pathLst>
            </a:custGeom>
            <a:solidFill>
              <a:srgbClr val="FFFFFF"/>
            </a:solidFill>
          </p:spPr>
          <p:txBody>
            <a:bodyPr wrap="square" lIns="0" tIns="0" rIns="0" bIns="0" rtlCol="0"/>
            <a:lstStyle/>
            <a:p>
              <a:endParaRPr/>
            </a:p>
          </p:txBody>
        </p:sp>
        <p:sp>
          <p:nvSpPr>
            <p:cNvPr id="18" name="object 18"/>
            <p:cNvSpPr/>
            <p:nvPr/>
          </p:nvSpPr>
          <p:spPr>
            <a:xfrm>
              <a:off x="2209800" y="4574540"/>
              <a:ext cx="822960" cy="995044"/>
            </a:xfrm>
            <a:custGeom>
              <a:avLst/>
              <a:gdLst/>
              <a:ahLst/>
              <a:cxnLst/>
              <a:rect l="l" t="t" r="r" b="b"/>
              <a:pathLst>
                <a:path w="822960" h="995045">
                  <a:moveTo>
                    <a:pt x="0" y="137160"/>
                  </a:moveTo>
                  <a:lnTo>
                    <a:pt x="6998" y="93829"/>
                  </a:lnTo>
                  <a:lnTo>
                    <a:pt x="26481" y="56180"/>
                  </a:lnTo>
                  <a:lnTo>
                    <a:pt x="56180" y="26481"/>
                  </a:lnTo>
                  <a:lnTo>
                    <a:pt x="93829" y="6998"/>
                  </a:lnTo>
                  <a:lnTo>
                    <a:pt x="137160" y="0"/>
                  </a:lnTo>
                  <a:lnTo>
                    <a:pt x="685800" y="0"/>
                  </a:lnTo>
                  <a:lnTo>
                    <a:pt x="729130" y="6998"/>
                  </a:lnTo>
                  <a:lnTo>
                    <a:pt x="766779" y="26481"/>
                  </a:lnTo>
                  <a:lnTo>
                    <a:pt x="796478" y="56180"/>
                  </a:lnTo>
                  <a:lnTo>
                    <a:pt x="815961" y="93829"/>
                  </a:lnTo>
                  <a:lnTo>
                    <a:pt x="822960" y="137160"/>
                  </a:lnTo>
                  <a:lnTo>
                    <a:pt x="822960" y="857631"/>
                  </a:lnTo>
                  <a:lnTo>
                    <a:pt x="815961" y="900961"/>
                  </a:lnTo>
                  <a:lnTo>
                    <a:pt x="796478" y="938610"/>
                  </a:lnTo>
                  <a:lnTo>
                    <a:pt x="766779" y="968309"/>
                  </a:lnTo>
                  <a:lnTo>
                    <a:pt x="729130" y="987792"/>
                  </a:lnTo>
                  <a:lnTo>
                    <a:pt x="685800" y="994791"/>
                  </a:lnTo>
                  <a:lnTo>
                    <a:pt x="137160" y="994791"/>
                  </a:lnTo>
                  <a:lnTo>
                    <a:pt x="93829" y="987792"/>
                  </a:lnTo>
                  <a:lnTo>
                    <a:pt x="56180" y="968309"/>
                  </a:lnTo>
                  <a:lnTo>
                    <a:pt x="26481" y="938610"/>
                  </a:lnTo>
                  <a:lnTo>
                    <a:pt x="6998" y="900961"/>
                  </a:lnTo>
                  <a:lnTo>
                    <a:pt x="0" y="857631"/>
                  </a:lnTo>
                  <a:lnTo>
                    <a:pt x="0" y="137160"/>
                  </a:lnTo>
                  <a:close/>
                </a:path>
              </a:pathLst>
            </a:custGeom>
            <a:ln w="25400">
              <a:solidFill>
                <a:srgbClr val="E67930"/>
              </a:solidFill>
            </a:ln>
          </p:spPr>
          <p:txBody>
            <a:bodyPr wrap="square" lIns="0" tIns="0" rIns="0" bIns="0" rtlCol="0"/>
            <a:lstStyle/>
            <a:p>
              <a:endParaRPr/>
            </a:p>
          </p:txBody>
        </p:sp>
      </p:grpSp>
      <p:sp>
        <p:nvSpPr>
          <p:cNvPr id="19" name="object 19"/>
          <p:cNvSpPr txBox="1"/>
          <p:nvPr/>
        </p:nvSpPr>
        <p:spPr>
          <a:xfrm>
            <a:off x="2510154" y="4813808"/>
            <a:ext cx="22288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3</a:t>
            </a:r>
            <a:endParaRPr sz="2800">
              <a:latin typeface="Arial"/>
              <a:cs typeface="Arial"/>
            </a:endParaRPr>
          </a:p>
        </p:txBody>
      </p:sp>
      <p:grpSp>
        <p:nvGrpSpPr>
          <p:cNvPr id="20" name="object 20"/>
          <p:cNvGrpSpPr/>
          <p:nvPr/>
        </p:nvGrpSpPr>
        <p:grpSpPr>
          <a:xfrm>
            <a:off x="1511300" y="276225"/>
            <a:ext cx="5435600" cy="666750"/>
            <a:chOff x="1511300" y="276225"/>
            <a:chExt cx="5435600" cy="666750"/>
          </a:xfrm>
        </p:grpSpPr>
        <p:sp>
          <p:nvSpPr>
            <p:cNvPr id="21" name="object 21"/>
            <p:cNvSpPr/>
            <p:nvPr/>
          </p:nvSpPr>
          <p:spPr>
            <a:xfrm>
              <a:off x="1524000" y="381025"/>
              <a:ext cx="5410200" cy="523240"/>
            </a:xfrm>
            <a:custGeom>
              <a:avLst/>
              <a:gdLst/>
              <a:ahLst/>
              <a:cxnLst/>
              <a:rect l="l" t="t" r="r" b="b"/>
              <a:pathLst>
                <a:path w="5410200" h="523240">
                  <a:moveTo>
                    <a:pt x="0" y="523214"/>
                  </a:moveTo>
                  <a:lnTo>
                    <a:pt x="5410200" y="523214"/>
                  </a:lnTo>
                  <a:lnTo>
                    <a:pt x="5410200" y="0"/>
                  </a:lnTo>
                  <a:lnTo>
                    <a:pt x="0" y="0"/>
                  </a:lnTo>
                  <a:lnTo>
                    <a:pt x="0" y="523214"/>
                  </a:lnTo>
                  <a:close/>
                </a:path>
              </a:pathLst>
            </a:custGeom>
            <a:ln w="25399">
              <a:solidFill>
                <a:srgbClr val="FD8537"/>
              </a:solidFill>
            </a:ln>
          </p:spPr>
          <p:txBody>
            <a:bodyPr wrap="square" lIns="0" tIns="0" rIns="0" bIns="0" rtlCol="0"/>
            <a:lstStyle/>
            <a:p>
              <a:endParaRPr/>
            </a:p>
          </p:txBody>
        </p:sp>
        <p:sp>
          <p:nvSpPr>
            <p:cNvPr id="22" name="object 22"/>
            <p:cNvSpPr/>
            <p:nvPr/>
          </p:nvSpPr>
          <p:spPr>
            <a:xfrm>
              <a:off x="1619250" y="276225"/>
              <a:ext cx="5210175" cy="666750"/>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diversity and its values keshav"/>
          <p:cNvPicPr>
            <a:picLocks noChangeAspect="1" noChangeArrowheads="1"/>
          </p:cNvPicPr>
          <p:nvPr/>
        </p:nvPicPr>
        <p:blipFill>
          <a:blip r:embed="rId2"/>
          <a:srcRect/>
          <a:stretch>
            <a:fillRect/>
          </a:stretch>
        </p:blipFill>
        <p:spPr bwMode="auto">
          <a:xfrm>
            <a:off x="838200" y="923924"/>
            <a:ext cx="7162800" cy="456247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150" y="63500"/>
            <a:ext cx="9026525" cy="6705600"/>
            <a:chOff x="57150" y="63500"/>
            <a:chExt cx="9026525" cy="6705600"/>
          </a:xfrm>
        </p:grpSpPr>
        <p:sp>
          <p:nvSpPr>
            <p:cNvPr id="3" name="object 3"/>
            <p:cNvSpPr/>
            <p:nvPr/>
          </p:nvSpPr>
          <p:spPr>
            <a:xfrm>
              <a:off x="63500" y="69850"/>
              <a:ext cx="9013825" cy="6692900"/>
            </a:xfrm>
            <a:custGeom>
              <a:avLst/>
              <a:gdLst/>
              <a:ahLst/>
              <a:cxnLst/>
              <a:rect l="l" t="t" r="r" b="b"/>
              <a:pathLst>
                <a:path w="9013825" h="6692900">
                  <a:moveTo>
                    <a:pt x="0" y="329946"/>
                  </a:moveTo>
                  <a:lnTo>
                    <a:pt x="3576" y="281184"/>
                  </a:lnTo>
                  <a:lnTo>
                    <a:pt x="13967" y="234645"/>
                  </a:lnTo>
                  <a:lnTo>
                    <a:pt x="30661" y="190840"/>
                  </a:lnTo>
                  <a:lnTo>
                    <a:pt x="53148" y="150277"/>
                  </a:lnTo>
                  <a:lnTo>
                    <a:pt x="80918" y="113468"/>
                  </a:lnTo>
                  <a:lnTo>
                    <a:pt x="113460" y="80923"/>
                  </a:lnTo>
                  <a:lnTo>
                    <a:pt x="150264" y="53151"/>
                  </a:lnTo>
                  <a:lnTo>
                    <a:pt x="190820" y="30662"/>
                  </a:lnTo>
                  <a:lnTo>
                    <a:pt x="234617" y="13967"/>
                  </a:lnTo>
                  <a:lnTo>
                    <a:pt x="281146" y="3576"/>
                  </a:lnTo>
                  <a:lnTo>
                    <a:pt x="329895" y="0"/>
                  </a:lnTo>
                  <a:lnTo>
                    <a:pt x="8683879" y="0"/>
                  </a:lnTo>
                  <a:lnTo>
                    <a:pt x="8732640" y="3576"/>
                  </a:lnTo>
                  <a:lnTo>
                    <a:pt x="8779179" y="13967"/>
                  </a:lnTo>
                  <a:lnTo>
                    <a:pt x="8822984" y="30662"/>
                  </a:lnTo>
                  <a:lnTo>
                    <a:pt x="8863547" y="53151"/>
                  </a:lnTo>
                  <a:lnTo>
                    <a:pt x="8900356" y="80923"/>
                  </a:lnTo>
                  <a:lnTo>
                    <a:pt x="8932901" y="113468"/>
                  </a:lnTo>
                  <a:lnTo>
                    <a:pt x="8960673" y="150277"/>
                  </a:lnTo>
                  <a:lnTo>
                    <a:pt x="8983162" y="190840"/>
                  </a:lnTo>
                  <a:lnTo>
                    <a:pt x="8999857" y="234645"/>
                  </a:lnTo>
                  <a:lnTo>
                    <a:pt x="9010248" y="281184"/>
                  </a:lnTo>
                  <a:lnTo>
                    <a:pt x="9013825" y="329946"/>
                  </a:lnTo>
                  <a:lnTo>
                    <a:pt x="9013825" y="6363004"/>
                  </a:lnTo>
                  <a:lnTo>
                    <a:pt x="9010248" y="6411753"/>
                  </a:lnTo>
                  <a:lnTo>
                    <a:pt x="8999857" y="6458282"/>
                  </a:lnTo>
                  <a:lnTo>
                    <a:pt x="8983162" y="6502079"/>
                  </a:lnTo>
                  <a:lnTo>
                    <a:pt x="8960673" y="6542634"/>
                  </a:lnTo>
                  <a:lnTo>
                    <a:pt x="8932901" y="6579438"/>
                  </a:lnTo>
                  <a:lnTo>
                    <a:pt x="8900356" y="6611980"/>
                  </a:lnTo>
                  <a:lnTo>
                    <a:pt x="8863547" y="6639750"/>
                  </a:lnTo>
                  <a:lnTo>
                    <a:pt x="8822984" y="6662237"/>
                  </a:lnTo>
                  <a:lnTo>
                    <a:pt x="8779179" y="6678931"/>
                  </a:lnTo>
                  <a:lnTo>
                    <a:pt x="8732640" y="6689321"/>
                  </a:lnTo>
                  <a:lnTo>
                    <a:pt x="8683879" y="6692898"/>
                  </a:lnTo>
                  <a:lnTo>
                    <a:pt x="329895" y="6692898"/>
                  </a:lnTo>
                  <a:lnTo>
                    <a:pt x="281146" y="6689321"/>
                  </a:lnTo>
                  <a:lnTo>
                    <a:pt x="234617" y="6678931"/>
                  </a:lnTo>
                  <a:lnTo>
                    <a:pt x="190820" y="6662237"/>
                  </a:lnTo>
                  <a:lnTo>
                    <a:pt x="150264" y="6639750"/>
                  </a:lnTo>
                  <a:lnTo>
                    <a:pt x="113460" y="6611980"/>
                  </a:lnTo>
                  <a:lnTo>
                    <a:pt x="80918" y="6579438"/>
                  </a:lnTo>
                  <a:lnTo>
                    <a:pt x="53148" y="6542634"/>
                  </a:lnTo>
                  <a:lnTo>
                    <a:pt x="30661" y="6502079"/>
                  </a:lnTo>
                  <a:lnTo>
                    <a:pt x="13967" y="6458282"/>
                  </a:lnTo>
                  <a:lnTo>
                    <a:pt x="3576" y="6411753"/>
                  </a:lnTo>
                  <a:lnTo>
                    <a:pt x="0" y="6363004"/>
                  </a:lnTo>
                  <a:lnTo>
                    <a:pt x="0" y="329946"/>
                  </a:lnTo>
                  <a:close/>
                </a:path>
              </a:pathLst>
            </a:custGeom>
            <a:ln w="12700">
              <a:solidFill>
                <a:srgbClr val="000000"/>
              </a:solidFill>
            </a:ln>
          </p:spPr>
          <p:txBody>
            <a:bodyPr wrap="square" lIns="0" tIns="0" rIns="0" bIns="0" rtlCol="0"/>
            <a:lstStyle/>
            <a:p>
              <a:endParaRPr/>
            </a:p>
          </p:txBody>
        </p:sp>
        <p:sp>
          <p:nvSpPr>
            <p:cNvPr id="4" name="object 4"/>
            <p:cNvSpPr/>
            <p:nvPr/>
          </p:nvSpPr>
          <p:spPr>
            <a:xfrm>
              <a:off x="1933575" y="895350"/>
              <a:ext cx="5267325" cy="952500"/>
            </a:xfrm>
            <a:prstGeom prst="rect">
              <a:avLst/>
            </a:prstGeom>
            <a:blipFill>
              <a:blip r:embed="rId2"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2092198" y="1081786"/>
            <a:ext cx="4958080" cy="467995"/>
          </a:xfrm>
          <a:prstGeom prst="rect">
            <a:avLst/>
          </a:prstGeom>
        </p:spPr>
        <p:txBody>
          <a:bodyPr vert="horz" wrap="square" lIns="0" tIns="13335" rIns="0" bIns="0" rtlCol="0">
            <a:spAutoFit/>
          </a:bodyPr>
          <a:lstStyle/>
          <a:p>
            <a:pPr marL="12700">
              <a:lnSpc>
                <a:spcPct val="100000"/>
              </a:lnSpc>
              <a:spcBef>
                <a:spcPts val="105"/>
              </a:spcBef>
            </a:pPr>
            <a:r>
              <a:rPr sz="2900" b="1" dirty="0">
                <a:solidFill>
                  <a:srgbClr val="FFFFFF"/>
                </a:solidFill>
                <a:latin typeface="Arial"/>
                <a:cs typeface="Arial"/>
              </a:rPr>
              <a:t>Causes of Biodiversity</a:t>
            </a:r>
            <a:r>
              <a:rPr sz="2900" b="1" spc="-120" dirty="0">
                <a:solidFill>
                  <a:srgbClr val="FFFFFF"/>
                </a:solidFill>
                <a:latin typeface="Arial"/>
                <a:cs typeface="Arial"/>
              </a:rPr>
              <a:t> </a:t>
            </a:r>
            <a:r>
              <a:rPr sz="2900" b="1" dirty="0">
                <a:solidFill>
                  <a:srgbClr val="FFFFFF"/>
                </a:solidFill>
                <a:latin typeface="Arial"/>
                <a:cs typeface="Arial"/>
              </a:rPr>
              <a:t>Loss</a:t>
            </a:r>
            <a:endParaRPr sz="2900">
              <a:latin typeface="Arial"/>
              <a:cs typeface="Arial"/>
            </a:endParaRPr>
          </a:p>
        </p:txBody>
      </p:sp>
      <p:grpSp>
        <p:nvGrpSpPr>
          <p:cNvPr id="6" name="object 6"/>
          <p:cNvGrpSpPr/>
          <p:nvPr/>
        </p:nvGrpSpPr>
        <p:grpSpPr>
          <a:xfrm>
            <a:off x="2466975" y="1752600"/>
            <a:ext cx="3638550" cy="4400550"/>
            <a:chOff x="2466975" y="1752600"/>
            <a:chExt cx="3638550" cy="4400550"/>
          </a:xfrm>
        </p:grpSpPr>
        <p:sp>
          <p:nvSpPr>
            <p:cNvPr id="7" name="object 7"/>
            <p:cNvSpPr/>
            <p:nvPr/>
          </p:nvSpPr>
          <p:spPr>
            <a:xfrm>
              <a:off x="2466975" y="1752600"/>
              <a:ext cx="571500" cy="70485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981325" y="1962150"/>
              <a:ext cx="3028950" cy="93345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466975" y="1752600"/>
              <a:ext cx="571500" cy="179070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981325" y="3048000"/>
              <a:ext cx="3028950" cy="93345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466975" y="1752600"/>
              <a:ext cx="571500" cy="2876550"/>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2981325" y="4133850"/>
              <a:ext cx="3028950" cy="933450"/>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2466975" y="1752600"/>
              <a:ext cx="571500" cy="396240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2981325" y="5219700"/>
              <a:ext cx="3124200" cy="933450"/>
            </a:xfrm>
            <a:prstGeom prst="rect">
              <a:avLst/>
            </a:prstGeom>
            <a:blipFill>
              <a:blip r:embed="rId9" cstate="print"/>
              <a:stretch>
                <a:fillRect/>
              </a:stretch>
            </a:blipFill>
          </p:spPr>
          <p:txBody>
            <a:bodyPr wrap="square" lIns="0" tIns="0" rIns="0" bIns="0" rtlCol="0"/>
            <a:lstStyle/>
            <a:p>
              <a:endParaRPr/>
            </a:p>
          </p:txBody>
        </p:sp>
      </p:grpSp>
      <p:sp>
        <p:nvSpPr>
          <p:cNvPr id="15" name="object 15"/>
          <p:cNvSpPr txBox="1"/>
          <p:nvPr/>
        </p:nvSpPr>
        <p:spPr>
          <a:xfrm>
            <a:off x="3116072" y="1992629"/>
            <a:ext cx="2769235" cy="3891279"/>
          </a:xfrm>
          <a:prstGeom prst="rect">
            <a:avLst/>
          </a:prstGeom>
        </p:spPr>
        <p:txBody>
          <a:bodyPr vert="horz" wrap="square" lIns="0" tIns="73025" rIns="0" bIns="0" rtlCol="0">
            <a:spAutoFit/>
          </a:bodyPr>
          <a:lstStyle/>
          <a:p>
            <a:pPr marL="12700" marR="5080" algn="ctr">
              <a:lnSpc>
                <a:spcPts val="2900"/>
              </a:lnSpc>
              <a:spcBef>
                <a:spcPts val="575"/>
              </a:spcBef>
            </a:pPr>
            <a:r>
              <a:rPr sz="2800" b="1" spc="-5" dirty="0">
                <a:latin typeface="Arial"/>
                <a:cs typeface="Arial"/>
              </a:rPr>
              <a:t>Habitat loss</a:t>
            </a:r>
            <a:r>
              <a:rPr sz="2800" b="1" spc="-65" dirty="0">
                <a:latin typeface="Arial"/>
                <a:cs typeface="Arial"/>
              </a:rPr>
              <a:t> </a:t>
            </a:r>
            <a:r>
              <a:rPr sz="2800" b="1" spc="-5" dirty="0">
                <a:latin typeface="Arial"/>
                <a:cs typeface="Arial"/>
              </a:rPr>
              <a:t>and  fragmentation</a:t>
            </a:r>
            <a:endParaRPr sz="2800">
              <a:latin typeface="Arial"/>
              <a:cs typeface="Arial"/>
            </a:endParaRPr>
          </a:p>
          <a:p>
            <a:pPr marL="388620" marR="377190" indent="-1905" algn="ctr">
              <a:lnSpc>
                <a:spcPts val="2900"/>
              </a:lnSpc>
              <a:spcBef>
                <a:spcPts val="2745"/>
              </a:spcBef>
            </a:pPr>
            <a:r>
              <a:rPr sz="2800" b="1" spc="-5" dirty="0">
                <a:latin typeface="Arial"/>
                <a:cs typeface="Arial"/>
              </a:rPr>
              <a:t>Over-  e</a:t>
            </a:r>
            <a:r>
              <a:rPr sz="2800" b="1" dirty="0">
                <a:latin typeface="Arial"/>
                <a:cs typeface="Arial"/>
              </a:rPr>
              <a:t>x</a:t>
            </a:r>
            <a:r>
              <a:rPr sz="2800" b="1" spc="-5" dirty="0">
                <a:latin typeface="Arial"/>
                <a:cs typeface="Arial"/>
              </a:rPr>
              <a:t>ploita</a:t>
            </a:r>
            <a:r>
              <a:rPr sz="2800" b="1" dirty="0">
                <a:latin typeface="Arial"/>
                <a:cs typeface="Arial"/>
              </a:rPr>
              <a:t>t</a:t>
            </a:r>
            <a:r>
              <a:rPr sz="2800" b="1" spc="-5" dirty="0">
                <a:latin typeface="Arial"/>
                <a:cs typeface="Arial"/>
              </a:rPr>
              <a:t>ion</a:t>
            </a:r>
            <a:endParaRPr sz="2800">
              <a:latin typeface="Arial"/>
              <a:cs typeface="Arial"/>
            </a:endParaRPr>
          </a:p>
          <a:p>
            <a:pPr marL="250190" marR="240665" algn="ctr">
              <a:lnSpc>
                <a:spcPts val="2910"/>
              </a:lnSpc>
              <a:spcBef>
                <a:spcPts val="2735"/>
              </a:spcBef>
            </a:pPr>
            <a:r>
              <a:rPr sz="2800" b="1" spc="-5" dirty="0">
                <a:latin typeface="Arial"/>
                <a:cs typeface="Arial"/>
              </a:rPr>
              <a:t>Alien</a:t>
            </a:r>
            <a:r>
              <a:rPr sz="2800" b="1" spc="-70" dirty="0">
                <a:latin typeface="Arial"/>
                <a:cs typeface="Arial"/>
              </a:rPr>
              <a:t> </a:t>
            </a:r>
            <a:r>
              <a:rPr sz="2800" b="1" spc="-5" dirty="0">
                <a:latin typeface="Arial"/>
                <a:cs typeface="Arial"/>
              </a:rPr>
              <a:t>species  invasions</a:t>
            </a:r>
            <a:endParaRPr sz="2800">
              <a:latin typeface="Arial"/>
              <a:cs typeface="Arial"/>
            </a:endParaRPr>
          </a:p>
          <a:p>
            <a:pPr>
              <a:lnSpc>
                <a:spcPct val="100000"/>
              </a:lnSpc>
              <a:spcBef>
                <a:spcPts val="20"/>
              </a:spcBef>
            </a:pPr>
            <a:endParaRPr sz="3200">
              <a:latin typeface="Arial"/>
              <a:cs typeface="Arial"/>
            </a:endParaRPr>
          </a:p>
          <a:p>
            <a:pPr marL="86995" algn="ctr">
              <a:lnSpc>
                <a:spcPct val="100000"/>
              </a:lnSpc>
              <a:spcBef>
                <a:spcPts val="5"/>
              </a:spcBef>
            </a:pPr>
            <a:r>
              <a:rPr sz="2800" b="1" spc="-5" dirty="0">
                <a:latin typeface="Arial"/>
                <a:cs typeface="Arial"/>
              </a:rPr>
              <a:t>Co-extinctions</a:t>
            </a:r>
            <a:endParaRPr sz="28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1397253"/>
            <a:ext cx="7703184" cy="3546475"/>
          </a:xfrm>
          <a:prstGeom prst="rect">
            <a:avLst/>
          </a:prstGeom>
        </p:spPr>
        <p:txBody>
          <a:bodyPr vert="horz" wrap="square" lIns="0" tIns="12700" rIns="0" bIns="0" rtlCol="0">
            <a:spAutoFit/>
          </a:bodyPr>
          <a:lstStyle/>
          <a:p>
            <a:pPr marL="285115" marR="9525" indent="-273050" algn="just">
              <a:lnSpc>
                <a:spcPct val="100000"/>
              </a:lnSpc>
              <a:spcBef>
                <a:spcPts val="100"/>
              </a:spcBef>
              <a:buClr>
                <a:srgbClr val="FD8537"/>
              </a:buClr>
              <a:buSzPct val="68750"/>
              <a:buFont typeface="Wingdings"/>
              <a:buChar char=""/>
              <a:tabLst>
                <a:tab pos="285750" algn="l"/>
              </a:tabLst>
            </a:pPr>
            <a:r>
              <a:rPr sz="2400" spc="-5" dirty="0">
                <a:latin typeface="Arial"/>
                <a:cs typeface="Arial"/>
              </a:rPr>
              <a:t>Destruction </a:t>
            </a:r>
            <a:r>
              <a:rPr sz="2400" dirty="0">
                <a:latin typeface="Arial"/>
                <a:cs typeface="Arial"/>
              </a:rPr>
              <a:t>of </a:t>
            </a:r>
            <a:r>
              <a:rPr sz="2400" spc="-5" dirty="0">
                <a:latin typeface="Arial"/>
                <a:cs typeface="Arial"/>
              </a:rPr>
              <a:t>habitat is </a:t>
            </a:r>
            <a:r>
              <a:rPr sz="2400" dirty="0">
                <a:latin typeface="Arial"/>
                <a:cs typeface="Arial"/>
              </a:rPr>
              <a:t>the </a:t>
            </a:r>
            <a:r>
              <a:rPr sz="2400" spc="-5" dirty="0">
                <a:latin typeface="Arial"/>
                <a:cs typeface="Arial"/>
              </a:rPr>
              <a:t>primary cause </a:t>
            </a:r>
            <a:r>
              <a:rPr sz="2400" dirty="0">
                <a:latin typeface="Arial"/>
                <a:cs typeface="Arial"/>
              </a:rPr>
              <a:t>of </a:t>
            </a:r>
            <a:r>
              <a:rPr sz="2400" spc="-5" dirty="0">
                <a:latin typeface="Arial"/>
                <a:cs typeface="Arial"/>
              </a:rPr>
              <a:t>extinction  </a:t>
            </a:r>
            <a:r>
              <a:rPr sz="2400" dirty="0">
                <a:latin typeface="Arial"/>
                <a:cs typeface="Arial"/>
              </a:rPr>
              <a:t>of</a:t>
            </a:r>
            <a:r>
              <a:rPr sz="2400" spc="-25" dirty="0">
                <a:latin typeface="Arial"/>
                <a:cs typeface="Arial"/>
              </a:rPr>
              <a:t> </a:t>
            </a:r>
            <a:r>
              <a:rPr sz="2400" spc="-5" dirty="0">
                <a:latin typeface="Arial"/>
                <a:cs typeface="Arial"/>
              </a:rPr>
              <a:t>species.</a:t>
            </a:r>
            <a:endParaRPr sz="2400">
              <a:latin typeface="Arial"/>
              <a:cs typeface="Arial"/>
            </a:endParaRPr>
          </a:p>
          <a:p>
            <a:pPr marL="285115" indent="-273050" algn="just">
              <a:lnSpc>
                <a:spcPct val="100000"/>
              </a:lnSpc>
              <a:spcBef>
                <a:spcPts val="600"/>
              </a:spcBef>
              <a:buClr>
                <a:srgbClr val="FD8537"/>
              </a:buClr>
              <a:buSzPct val="68750"/>
              <a:buFont typeface="Wingdings"/>
              <a:buChar char=""/>
              <a:tabLst>
                <a:tab pos="285750" algn="l"/>
              </a:tabLst>
            </a:pPr>
            <a:r>
              <a:rPr sz="2400" spc="-5" dirty="0">
                <a:latin typeface="Arial"/>
                <a:cs typeface="Arial"/>
              </a:rPr>
              <a:t>The tropical </a:t>
            </a:r>
            <a:r>
              <a:rPr sz="2400" dirty="0">
                <a:latin typeface="Arial"/>
                <a:cs typeface="Arial"/>
              </a:rPr>
              <a:t>rainforests </a:t>
            </a:r>
            <a:r>
              <a:rPr sz="2400" spc="-5" dirty="0">
                <a:latin typeface="Arial"/>
                <a:cs typeface="Arial"/>
              </a:rPr>
              <a:t>initially covered 14% </a:t>
            </a:r>
            <a:r>
              <a:rPr sz="2400" dirty="0">
                <a:latin typeface="Arial"/>
                <a:cs typeface="Arial"/>
              </a:rPr>
              <a:t>of</a:t>
            </a:r>
            <a:r>
              <a:rPr sz="2400" spc="60" dirty="0">
                <a:latin typeface="Arial"/>
                <a:cs typeface="Arial"/>
              </a:rPr>
              <a:t> </a:t>
            </a:r>
            <a:r>
              <a:rPr sz="2400" spc="-5" dirty="0">
                <a:latin typeface="Arial"/>
                <a:cs typeface="Arial"/>
              </a:rPr>
              <a:t>land</a:t>
            </a:r>
            <a:endParaRPr sz="2400">
              <a:latin typeface="Arial"/>
              <a:cs typeface="Arial"/>
            </a:endParaRPr>
          </a:p>
          <a:p>
            <a:pPr marL="285115" algn="just">
              <a:lnSpc>
                <a:spcPct val="100000"/>
              </a:lnSpc>
            </a:pPr>
            <a:r>
              <a:rPr sz="2400" spc="-5" dirty="0">
                <a:latin typeface="Arial"/>
                <a:cs typeface="Arial"/>
              </a:rPr>
              <a:t>but now only</a:t>
            </a:r>
            <a:r>
              <a:rPr sz="2400" dirty="0">
                <a:latin typeface="Arial"/>
                <a:cs typeface="Arial"/>
              </a:rPr>
              <a:t> 6%.</a:t>
            </a:r>
            <a:endParaRPr sz="2400">
              <a:latin typeface="Arial"/>
              <a:cs typeface="Arial"/>
            </a:endParaRPr>
          </a:p>
          <a:p>
            <a:pPr marL="285115" marR="671195" indent="-273050" algn="just">
              <a:lnSpc>
                <a:spcPct val="100000"/>
              </a:lnSpc>
              <a:spcBef>
                <a:spcPts val="600"/>
              </a:spcBef>
              <a:buClr>
                <a:srgbClr val="FD8537"/>
              </a:buClr>
              <a:buSzPct val="68750"/>
              <a:buFont typeface="Wingdings"/>
              <a:buChar char=""/>
              <a:tabLst>
                <a:tab pos="285750" algn="l"/>
              </a:tabLst>
            </a:pPr>
            <a:r>
              <a:rPr sz="2400" dirty="0">
                <a:latin typeface="Arial"/>
                <a:cs typeface="Arial"/>
              </a:rPr>
              <a:t>The Amazon rain </a:t>
            </a:r>
            <a:r>
              <a:rPr sz="2400" spc="-5" dirty="0">
                <a:latin typeface="Arial"/>
                <a:cs typeface="Arial"/>
              </a:rPr>
              <a:t>forest is called </a:t>
            </a:r>
            <a:r>
              <a:rPr sz="2400" spc="-15" dirty="0">
                <a:latin typeface="Arial"/>
                <a:cs typeface="Arial"/>
              </a:rPr>
              <a:t>‘‘The </a:t>
            </a:r>
            <a:r>
              <a:rPr sz="2400" spc="-5" dirty="0">
                <a:latin typeface="Arial"/>
                <a:cs typeface="Arial"/>
              </a:rPr>
              <a:t>lungs of</a:t>
            </a:r>
            <a:r>
              <a:rPr sz="2400" spc="-135" dirty="0">
                <a:latin typeface="Arial"/>
                <a:cs typeface="Arial"/>
              </a:rPr>
              <a:t> </a:t>
            </a:r>
            <a:r>
              <a:rPr sz="2400" dirty="0">
                <a:latin typeface="Arial"/>
                <a:cs typeface="Arial"/>
              </a:rPr>
              <a:t>the  </a:t>
            </a:r>
            <a:r>
              <a:rPr sz="2400" spc="-15" dirty="0">
                <a:latin typeface="Arial"/>
                <a:cs typeface="Arial"/>
              </a:rPr>
              <a:t>planet’’.</a:t>
            </a:r>
            <a:endParaRPr sz="2400">
              <a:latin typeface="Arial"/>
              <a:cs typeface="Arial"/>
            </a:endParaRPr>
          </a:p>
          <a:p>
            <a:pPr marL="285115" marR="5080" indent="-273050" algn="just">
              <a:lnSpc>
                <a:spcPct val="100000"/>
              </a:lnSpc>
              <a:spcBef>
                <a:spcPts val="605"/>
              </a:spcBef>
              <a:buClr>
                <a:srgbClr val="FD8537"/>
              </a:buClr>
              <a:buSzPct val="68750"/>
              <a:buFont typeface="Wingdings"/>
              <a:buChar char=""/>
              <a:tabLst>
                <a:tab pos="285750" algn="l"/>
              </a:tabLst>
            </a:pPr>
            <a:r>
              <a:rPr sz="2400" spc="-5" dirty="0">
                <a:latin typeface="Arial"/>
                <a:cs typeface="Arial"/>
              </a:rPr>
              <a:t>When large sized habitats </a:t>
            </a:r>
            <a:r>
              <a:rPr sz="2400" dirty="0">
                <a:latin typeface="Arial"/>
                <a:cs typeface="Arial"/>
              </a:rPr>
              <a:t>are </a:t>
            </a:r>
            <a:r>
              <a:rPr sz="2400" spc="-5" dirty="0">
                <a:latin typeface="Arial"/>
                <a:cs typeface="Arial"/>
              </a:rPr>
              <a:t>broken into </a:t>
            </a:r>
            <a:r>
              <a:rPr sz="2400" dirty="0">
                <a:latin typeface="Arial"/>
                <a:cs typeface="Arial"/>
              </a:rPr>
              <a:t>small  fragmented </a:t>
            </a:r>
            <a:r>
              <a:rPr sz="2400" spc="-5" dirty="0">
                <a:latin typeface="Arial"/>
                <a:cs typeface="Arial"/>
              </a:rPr>
              <a:t>due </a:t>
            </a:r>
            <a:r>
              <a:rPr sz="2400" dirty="0">
                <a:latin typeface="Arial"/>
                <a:cs typeface="Arial"/>
              </a:rPr>
              <a:t>to </a:t>
            </a:r>
            <a:r>
              <a:rPr sz="2400" spc="-5" dirty="0">
                <a:latin typeface="Arial"/>
                <a:cs typeface="Arial"/>
              </a:rPr>
              <a:t>human activities certain animals are  badly </a:t>
            </a:r>
            <a:r>
              <a:rPr sz="2400" spc="-10" dirty="0">
                <a:latin typeface="Arial"/>
                <a:cs typeface="Arial"/>
              </a:rPr>
              <a:t>affected </a:t>
            </a:r>
            <a:r>
              <a:rPr sz="2400" spc="-5" dirty="0">
                <a:latin typeface="Arial"/>
                <a:cs typeface="Arial"/>
              </a:rPr>
              <a:t>and threatens their</a:t>
            </a:r>
            <a:r>
              <a:rPr sz="2400" spc="30" dirty="0">
                <a:latin typeface="Arial"/>
                <a:cs typeface="Arial"/>
              </a:rPr>
              <a:t> </a:t>
            </a:r>
            <a:r>
              <a:rPr sz="2400" spc="-5" dirty="0">
                <a:latin typeface="Arial"/>
                <a:cs typeface="Arial"/>
              </a:rPr>
              <a:t>survival.</a:t>
            </a:r>
            <a:endParaRPr sz="2400">
              <a:latin typeface="Arial"/>
              <a:cs typeface="Arial"/>
            </a:endParaRPr>
          </a:p>
        </p:txBody>
      </p:sp>
      <p:grpSp>
        <p:nvGrpSpPr>
          <p:cNvPr id="3" name="object 3"/>
          <p:cNvGrpSpPr/>
          <p:nvPr/>
        </p:nvGrpSpPr>
        <p:grpSpPr>
          <a:xfrm>
            <a:off x="1054100" y="342900"/>
            <a:ext cx="6197600" cy="676275"/>
            <a:chOff x="1054100" y="342900"/>
            <a:chExt cx="6197600" cy="676275"/>
          </a:xfrm>
        </p:grpSpPr>
        <p:sp>
          <p:nvSpPr>
            <p:cNvPr id="4" name="object 4"/>
            <p:cNvSpPr/>
            <p:nvPr/>
          </p:nvSpPr>
          <p:spPr>
            <a:xfrm>
              <a:off x="1066800" y="457225"/>
              <a:ext cx="6172200" cy="523240"/>
            </a:xfrm>
            <a:custGeom>
              <a:avLst/>
              <a:gdLst/>
              <a:ahLst/>
              <a:cxnLst/>
              <a:rect l="l" t="t" r="r" b="b"/>
              <a:pathLst>
                <a:path w="6172200" h="523240">
                  <a:moveTo>
                    <a:pt x="0" y="523214"/>
                  </a:moveTo>
                  <a:lnTo>
                    <a:pt x="6172200" y="523214"/>
                  </a:lnTo>
                  <a:lnTo>
                    <a:pt x="6172200" y="0"/>
                  </a:lnTo>
                  <a:lnTo>
                    <a:pt x="0" y="0"/>
                  </a:lnTo>
                  <a:lnTo>
                    <a:pt x="0" y="523214"/>
                  </a:lnTo>
                  <a:close/>
                </a:path>
              </a:pathLst>
            </a:custGeom>
            <a:ln w="25400">
              <a:solidFill>
                <a:srgbClr val="7597D9"/>
              </a:solidFill>
            </a:ln>
          </p:spPr>
          <p:txBody>
            <a:bodyPr wrap="square" lIns="0" tIns="0" rIns="0" bIns="0" rtlCol="0"/>
            <a:lstStyle/>
            <a:p>
              <a:endParaRPr/>
            </a:p>
          </p:txBody>
        </p:sp>
        <p:sp>
          <p:nvSpPr>
            <p:cNvPr id="5" name="object 5"/>
            <p:cNvSpPr/>
            <p:nvPr/>
          </p:nvSpPr>
          <p:spPr>
            <a:xfrm>
              <a:off x="1209675" y="342900"/>
              <a:ext cx="5876925" cy="676275"/>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600200"/>
            <a:ext cx="3962400" cy="4873625"/>
          </a:xfrm>
          <a:custGeom>
            <a:avLst/>
            <a:gdLst/>
            <a:ahLst/>
            <a:cxnLst/>
            <a:rect l="l" t="t" r="r" b="b"/>
            <a:pathLst>
              <a:path w="3962400" h="4873625">
                <a:moveTo>
                  <a:pt x="0" y="4873625"/>
                </a:moveTo>
                <a:lnTo>
                  <a:pt x="3962400" y="4873625"/>
                </a:lnTo>
                <a:lnTo>
                  <a:pt x="3962400" y="0"/>
                </a:lnTo>
                <a:lnTo>
                  <a:pt x="0" y="0"/>
                </a:lnTo>
                <a:lnTo>
                  <a:pt x="0" y="4873625"/>
                </a:lnTo>
                <a:close/>
              </a:path>
            </a:pathLst>
          </a:custGeom>
          <a:ln w="12700">
            <a:solidFill>
              <a:srgbClr val="7597D9"/>
            </a:solidFill>
          </a:ln>
        </p:spPr>
        <p:txBody>
          <a:bodyPr wrap="square" lIns="0" tIns="0" rIns="0" bIns="0" rtlCol="0"/>
          <a:lstStyle/>
          <a:p>
            <a:endParaRPr/>
          </a:p>
        </p:txBody>
      </p:sp>
      <p:sp>
        <p:nvSpPr>
          <p:cNvPr id="3" name="object 3"/>
          <p:cNvSpPr txBox="1"/>
          <p:nvPr/>
        </p:nvSpPr>
        <p:spPr>
          <a:xfrm>
            <a:off x="535940" y="1624329"/>
            <a:ext cx="3766185" cy="4369435"/>
          </a:xfrm>
          <a:prstGeom prst="rect">
            <a:avLst/>
          </a:prstGeom>
        </p:spPr>
        <p:txBody>
          <a:bodyPr vert="horz" wrap="square" lIns="0" tIns="12065" rIns="0" bIns="0" rtlCol="0">
            <a:spAutoFit/>
          </a:bodyPr>
          <a:lstStyle/>
          <a:p>
            <a:pPr marL="285115" marR="387985" indent="-273050" algn="just">
              <a:lnSpc>
                <a:spcPct val="100000"/>
              </a:lnSpc>
              <a:spcBef>
                <a:spcPts val="95"/>
              </a:spcBef>
              <a:buClr>
                <a:srgbClr val="FD8537"/>
              </a:buClr>
              <a:buSzPct val="69642"/>
              <a:buFont typeface="Wingdings"/>
              <a:buChar char=""/>
              <a:tabLst>
                <a:tab pos="285750" algn="l"/>
              </a:tabLst>
            </a:pPr>
            <a:r>
              <a:rPr sz="2800" spc="-5" dirty="0">
                <a:latin typeface="Arial"/>
                <a:cs typeface="Arial"/>
              </a:rPr>
              <a:t>When natural  resources are over  exploited by human  due to his </a:t>
            </a:r>
            <a:r>
              <a:rPr sz="2800" dirty="0">
                <a:latin typeface="Arial"/>
                <a:cs typeface="Arial"/>
              </a:rPr>
              <a:t>greed,it  </a:t>
            </a:r>
            <a:r>
              <a:rPr sz="2800" spc="-5" dirty="0">
                <a:latin typeface="Arial"/>
                <a:cs typeface="Arial"/>
              </a:rPr>
              <a:t>results the  degradation and  </a:t>
            </a:r>
            <a:r>
              <a:rPr sz="2800" dirty="0">
                <a:latin typeface="Arial"/>
                <a:cs typeface="Arial"/>
              </a:rPr>
              <a:t>extinction </a:t>
            </a:r>
            <a:r>
              <a:rPr sz="2800" spc="-5" dirty="0">
                <a:latin typeface="Arial"/>
                <a:cs typeface="Arial"/>
              </a:rPr>
              <a:t>of the  </a:t>
            </a:r>
            <a:r>
              <a:rPr sz="2800" dirty="0">
                <a:latin typeface="Arial"/>
                <a:cs typeface="Arial"/>
              </a:rPr>
              <a:t>resources.</a:t>
            </a:r>
            <a:endParaRPr sz="2800">
              <a:latin typeface="Arial"/>
              <a:cs typeface="Arial"/>
            </a:endParaRPr>
          </a:p>
          <a:p>
            <a:pPr marL="285115" marR="5080" indent="20955" algn="just">
              <a:lnSpc>
                <a:spcPct val="100000"/>
              </a:lnSpc>
              <a:spcBef>
                <a:spcPts val="610"/>
              </a:spcBef>
            </a:pPr>
            <a:r>
              <a:rPr sz="2800" spc="-5" dirty="0">
                <a:latin typeface="Arial"/>
                <a:cs typeface="Arial"/>
              </a:rPr>
              <a:t>e.g. </a:t>
            </a:r>
            <a:r>
              <a:rPr sz="2800" dirty="0">
                <a:latin typeface="Arial"/>
                <a:cs typeface="Arial"/>
              </a:rPr>
              <a:t>Steller’s </a:t>
            </a:r>
            <a:r>
              <a:rPr sz="2800" spc="-5" dirty="0">
                <a:latin typeface="Arial"/>
                <a:cs typeface="Arial"/>
              </a:rPr>
              <a:t>sea </a:t>
            </a:r>
            <a:r>
              <a:rPr sz="2800" spc="-45" dirty="0">
                <a:latin typeface="Arial"/>
                <a:cs typeface="Arial"/>
              </a:rPr>
              <a:t>cow,  </a:t>
            </a:r>
            <a:r>
              <a:rPr sz="2800" dirty="0">
                <a:latin typeface="Arial"/>
                <a:cs typeface="Arial"/>
              </a:rPr>
              <a:t>passenger</a:t>
            </a:r>
            <a:r>
              <a:rPr sz="2800" spc="-15" dirty="0">
                <a:latin typeface="Arial"/>
                <a:cs typeface="Arial"/>
              </a:rPr>
              <a:t> </a:t>
            </a:r>
            <a:r>
              <a:rPr sz="2800" dirty="0">
                <a:latin typeface="Arial"/>
                <a:cs typeface="Arial"/>
              </a:rPr>
              <a:t>pigeon.</a:t>
            </a:r>
            <a:endParaRPr sz="2800">
              <a:latin typeface="Arial"/>
              <a:cs typeface="Arial"/>
            </a:endParaRPr>
          </a:p>
        </p:txBody>
      </p:sp>
      <p:grpSp>
        <p:nvGrpSpPr>
          <p:cNvPr id="4" name="object 4"/>
          <p:cNvGrpSpPr/>
          <p:nvPr/>
        </p:nvGrpSpPr>
        <p:grpSpPr>
          <a:xfrm>
            <a:off x="1968500" y="428625"/>
            <a:ext cx="6536055" cy="6038850"/>
            <a:chOff x="1968500" y="428625"/>
            <a:chExt cx="6536055" cy="6038850"/>
          </a:xfrm>
        </p:grpSpPr>
        <p:sp>
          <p:nvSpPr>
            <p:cNvPr id="5" name="object 5"/>
            <p:cNvSpPr/>
            <p:nvPr/>
          </p:nvSpPr>
          <p:spPr>
            <a:xfrm>
              <a:off x="1981200" y="533463"/>
              <a:ext cx="5410200" cy="584835"/>
            </a:xfrm>
            <a:custGeom>
              <a:avLst/>
              <a:gdLst/>
              <a:ahLst/>
              <a:cxnLst/>
              <a:rect l="l" t="t" r="r" b="b"/>
              <a:pathLst>
                <a:path w="5410200" h="584835">
                  <a:moveTo>
                    <a:pt x="0" y="584771"/>
                  </a:moveTo>
                  <a:lnTo>
                    <a:pt x="5410200" y="584771"/>
                  </a:lnTo>
                  <a:lnTo>
                    <a:pt x="5410200" y="0"/>
                  </a:lnTo>
                  <a:lnTo>
                    <a:pt x="0" y="0"/>
                  </a:lnTo>
                  <a:lnTo>
                    <a:pt x="0" y="584771"/>
                  </a:lnTo>
                  <a:close/>
                </a:path>
              </a:pathLst>
            </a:custGeom>
            <a:ln w="25399">
              <a:solidFill>
                <a:srgbClr val="777B84"/>
              </a:solidFill>
            </a:ln>
          </p:spPr>
          <p:txBody>
            <a:bodyPr wrap="square" lIns="0" tIns="0" rIns="0" bIns="0" rtlCol="0"/>
            <a:lstStyle/>
            <a:p>
              <a:endParaRPr/>
            </a:p>
          </p:txBody>
        </p:sp>
        <p:sp>
          <p:nvSpPr>
            <p:cNvPr id="6" name="object 6"/>
            <p:cNvSpPr/>
            <p:nvPr/>
          </p:nvSpPr>
          <p:spPr>
            <a:xfrm>
              <a:off x="2276475" y="428625"/>
              <a:ext cx="4810125" cy="112395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953000" y="1600200"/>
              <a:ext cx="3551174" cy="4867275"/>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72578" y="295275"/>
            <a:ext cx="7309484" cy="3552825"/>
            <a:chOff x="1072578" y="295275"/>
            <a:chExt cx="7309484" cy="3552825"/>
          </a:xfrm>
        </p:grpSpPr>
        <p:sp>
          <p:nvSpPr>
            <p:cNvPr id="3" name="object 3"/>
            <p:cNvSpPr/>
            <p:nvPr/>
          </p:nvSpPr>
          <p:spPr>
            <a:xfrm>
              <a:off x="4876800" y="1219200"/>
              <a:ext cx="3505200" cy="26289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133600" y="405828"/>
              <a:ext cx="5791200" cy="584835"/>
            </a:xfrm>
            <a:custGeom>
              <a:avLst/>
              <a:gdLst/>
              <a:ahLst/>
              <a:cxnLst/>
              <a:rect l="l" t="t" r="r" b="b"/>
              <a:pathLst>
                <a:path w="5791200" h="584835">
                  <a:moveTo>
                    <a:pt x="0" y="584771"/>
                  </a:moveTo>
                  <a:lnTo>
                    <a:pt x="5791200" y="584771"/>
                  </a:lnTo>
                  <a:lnTo>
                    <a:pt x="5791200" y="0"/>
                  </a:lnTo>
                  <a:lnTo>
                    <a:pt x="0" y="0"/>
                  </a:lnTo>
                  <a:lnTo>
                    <a:pt x="0" y="584771"/>
                  </a:lnTo>
                  <a:close/>
                </a:path>
              </a:pathLst>
            </a:custGeom>
            <a:ln w="25400">
              <a:solidFill>
                <a:srgbClr val="000000"/>
              </a:solidFill>
            </a:ln>
          </p:spPr>
          <p:txBody>
            <a:bodyPr wrap="square" lIns="0" tIns="0" rIns="0" bIns="0" rtlCol="0"/>
            <a:lstStyle/>
            <a:p>
              <a:endParaRPr/>
            </a:p>
          </p:txBody>
        </p:sp>
        <p:sp>
          <p:nvSpPr>
            <p:cNvPr id="5" name="object 5"/>
            <p:cNvSpPr/>
            <p:nvPr/>
          </p:nvSpPr>
          <p:spPr>
            <a:xfrm>
              <a:off x="2162175" y="295275"/>
              <a:ext cx="5724525" cy="11239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72578" y="1219200"/>
              <a:ext cx="3464433" cy="259080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4956175" y="4063365"/>
            <a:ext cx="307086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African Cichild Fish</a:t>
            </a:r>
            <a:endParaRPr sz="2800">
              <a:latin typeface="Arial"/>
              <a:cs typeface="Arial"/>
            </a:endParaRPr>
          </a:p>
        </p:txBody>
      </p:sp>
      <p:sp>
        <p:nvSpPr>
          <p:cNvPr id="8" name="object 8"/>
          <p:cNvSpPr txBox="1"/>
          <p:nvPr/>
        </p:nvSpPr>
        <p:spPr>
          <a:xfrm>
            <a:off x="764540" y="4825365"/>
            <a:ext cx="7376159" cy="1305560"/>
          </a:xfrm>
          <a:prstGeom prst="rect">
            <a:avLst/>
          </a:prstGeom>
        </p:spPr>
        <p:txBody>
          <a:bodyPr vert="horz" wrap="square" lIns="0" tIns="12065" rIns="0" bIns="0" rtlCol="0">
            <a:spAutoFit/>
          </a:bodyPr>
          <a:lstStyle/>
          <a:p>
            <a:pPr marL="12700" marR="5080">
              <a:lnSpc>
                <a:spcPct val="100000"/>
              </a:lnSpc>
              <a:spcBef>
                <a:spcPts val="95"/>
              </a:spcBef>
            </a:pPr>
            <a:r>
              <a:rPr sz="2800" spc="-5" dirty="0">
                <a:latin typeface="Arial"/>
                <a:cs typeface="Arial"/>
              </a:rPr>
              <a:t>The </a:t>
            </a:r>
            <a:r>
              <a:rPr sz="2800" dirty="0">
                <a:latin typeface="Arial"/>
                <a:cs typeface="Arial"/>
              </a:rPr>
              <a:t>introduction of </a:t>
            </a:r>
            <a:r>
              <a:rPr sz="2800" spc="-5" dirty="0">
                <a:latin typeface="Arial"/>
                <a:cs typeface="Arial"/>
              </a:rPr>
              <a:t>Nile perch into lake </a:t>
            </a:r>
            <a:r>
              <a:rPr sz="2800" spc="-10" dirty="0">
                <a:latin typeface="Arial"/>
                <a:cs typeface="Arial"/>
              </a:rPr>
              <a:t>Victoria  </a:t>
            </a:r>
            <a:r>
              <a:rPr sz="2800" spc="-5" dirty="0">
                <a:latin typeface="Arial"/>
                <a:cs typeface="Arial"/>
              </a:rPr>
              <a:t>led </a:t>
            </a:r>
            <a:r>
              <a:rPr sz="2800" dirty="0">
                <a:latin typeface="Arial"/>
                <a:cs typeface="Arial"/>
              </a:rPr>
              <a:t>extinction </a:t>
            </a:r>
            <a:r>
              <a:rPr sz="2800" spc="-5" dirty="0">
                <a:latin typeface="Arial"/>
                <a:cs typeface="Arial"/>
              </a:rPr>
              <a:t>of </a:t>
            </a:r>
            <a:r>
              <a:rPr sz="2800" dirty="0">
                <a:latin typeface="Arial"/>
                <a:cs typeface="Arial"/>
              </a:rPr>
              <a:t>more than </a:t>
            </a:r>
            <a:r>
              <a:rPr sz="2800" spc="-5" dirty="0">
                <a:latin typeface="Arial"/>
                <a:cs typeface="Arial"/>
              </a:rPr>
              <a:t>200 </a:t>
            </a:r>
            <a:r>
              <a:rPr sz="2800" dirty="0">
                <a:latin typeface="Arial"/>
                <a:cs typeface="Arial"/>
              </a:rPr>
              <a:t>species </a:t>
            </a:r>
            <a:r>
              <a:rPr sz="2800" spc="-5" dirty="0">
                <a:latin typeface="Arial"/>
                <a:cs typeface="Arial"/>
              </a:rPr>
              <a:t>of  indigenous </a:t>
            </a:r>
            <a:r>
              <a:rPr sz="2800" dirty="0">
                <a:latin typeface="Arial"/>
                <a:cs typeface="Arial"/>
              </a:rPr>
              <a:t>cichild </a:t>
            </a:r>
            <a:r>
              <a:rPr sz="2800" spc="-5" dirty="0">
                <a:latin typeface="Arial"/>
                <a:cs typeface="Arial"/>
              </a:rPr>
              <a:t>fish.</a:t>
            </a:r>
            <a:endParaRPr sz="2800">
              <a:latin typeface="Arial"/>
              <a:cs typeface="Arial"/>
            </a:endParaRPr>
          </a:p>
        </p:txBody>
      </p:sp>
      <p:sp>
        <p:nvSpPr>
          <p:cNvPr id="9" name="object 9"/>
          <p:cNvSpPr txBox="1"/>
          <p:nvPr/>
        </p:nvSpPr>
        <p:spPr>
          <a:xfrm>
            <a:off x="1679194" y="3987165"/>
            <a:ext cx="166560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Nile</a:t>
            </a:r>
            <a:r>
              <a:rPr sz="2800" spc="-55" dirty="0">
                <a:latin typeface="Arial"/>
                <a:cs typeface="Arial"/>
              </a:rPr>
              <a:t> </a:t>
            </a:r>
            <a:r>
              <a:rPr sz="2800" spc="-5" dirty="0">
                <a:latin typeface="Arial"/>
                <a:cs typeface="Arial"/>
              </a:rPr>
              <a:t>Perch</a:t>
            </a:r>
            <a:endParaRPr sz="28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9745" y="414020"/>
            <a:ext cx="5526405"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565F6C"/>
                </a:solidFill>
              </a:rPr>
              <a:t>Alien species</a:t>
            </a:r>
            <a:r>
              <a:rPr sz="4400" spc="-95" dirty="0">
                <a:solidFill>
                  <a:srgbClr val="565F6C"/>
                </a:solidFill>
              </a:rPr>
              <a:t> </a:t>
            </a:r>
            <a:r>
              <a:rPr sz="4400" dirty="0">
                <a:solidFill>
                  <a:srgbClr val="565F6C"/>
                </a:solidFill>
              </a:rPr>
              <a:t>invasion</a:t>
            </a:r>
            <a:endParaRPr sz="4400"/>
          </a:p>
        </p:txBody>
      </p:sp>
      <p:sp>
        <p:nvSpPr>
          <p:cNvPr id="3" name="object 3"/>
          <p:cNvSpPr/>
          <p:nvPr/>
        </p:nvSpPr>
        <p:spPr>
          <a:xfrm>
            <a:off x="4876800" y="1676400"/>
            <a:ext cx="3962400" cy="3784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12140" y="1700529"/>
            <a:ext cx="2874010" cy="3013075"/>
          </a:xfrm>
          <a:prstGeom prst="rect">
            <a:avLst/>
          </a:prstGeom>
        </p:spPr>
        <p:txBody>
          <a:bodyPr vert="horz" wrap="square" lIns="0" tIns="12065" rIns="0" bIns="0" rtlCol="0">
            <a:spAutoFit/>
          </a:bodyPr>
          <a:lstStyle/>
          <a:p>
            <a:pPr marL="12700" marR="5080">
              <a:lnSpc>
                <a:spcPct val="100000"/>
              </a:lnSpc>
              <a:spcBef>
                <a:spcPts val="95"/>
              </a:spcBef>
              <a:tabLst>
                <a:tab pos="1610360" algn="l"/>
              </a:tabLst>
            </a:pPr>
            <a:r>
              <a:rPr sz="2800" spc="-5" dirty="0">
                <a:latin typeface="Arial"/>
                <a:cs typeface="Arial"/>
              </a:rPr>
              <a:t>The recent illegal  </a:t>
            </a:r>
            <a:r>
              <a:rPr sz="2800" dirty="0">
                <a:latin typeface="Arial"/>
                <a:cs typeface="Arial"/>
              </a:rPr>
              <a:t>introduction </a:t>
            </a:r>
            <a:r>
              <a:rPr sz="2800" spc="-5" dirty="0">
                <a:latin typeface="Arial"/>
                <a:cs typeface="Arial"/>
              </a:rPr>
              <a:t>of the  African catfish  Clarias</a:t>
            </a:r>
            <a:r>
              <a:rPr sz="2800" spc="-60" dirty="0">
                <a:latin typeface="Arial"/>
                <a:cs typeface="Arial"/>
              </a:rPr>
              <a:t> </a:t>
            </a:r>
            <a:r>
              <a:rPr sz="2800" dirty="0">
                <a:latin typeface="Arial"/>
                <a:cs typeface="Arial"/>
              </a:rPr>
              <a:t>gariepinus  </a:t>
            </a:r>
            <a:r>
              <a:rPr sz="2800" spc="-5" dirty="0">
                <a:latin typeface="Arial"/>
                <a:cs typeface="Arial"/>
              </a:rPr>
              <a:t>is posing threat to  indigenous  catfishes	in</a:t>
            </a:r>
            <a:r>
              <a:rPr sz="2800" spc="-60" dirty="0">
                <a:latin typeface="Arial"/>
                <a:cs typeface="Arial"/>
              </a:rPr>
              <a:t> </a:t>
            </a:r>
            <a:r>
              <a:rPr sz="2800" spc="-5" dirty="0">
                <a:latin typeface="Arial"/>
                <a:cs typeface="Arial"/>
              </a:rPr>
              <a:t>India.</a:t>
            </a:r>
            <a:endParaRPr sz="28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3400" y="1257300"/>
            <a:ext cx="3733800" cy="280035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916939" y="4139565"/>
            <a:ext cx="4111625" cy="2206625"/>
          </a:xfrm>
          <a:prstGeom prst="rect">
            <a:avLst/>
          </a:prstGeom>
        </p:spPr>
        <p:txBody>
          <a:bodyPr vert="horz" wrap="square" lIns="0" tIns="12065" rIns="0" bIns="0" rtlCol="0">
            <a:spAutoFit/>
          </a:bodyPr>
          <a:lstStyle/>
          <a:p>
            <a:pPr marL="12700">
              <a:lnSpc>
                <a:spcPct val="100000"/>
              </a:lnSpc>
              <a:spcBef>
                <a:spcPts val="95"/>
              </a:spcBef>
            </a:pPr>
            <a:r>
              <a:rPr sz="2800" dirty="0">
                <a:latin typeface="Arial"/>
                <a:cs typeface="Arial"/>
              </a:rPr>
              <a:t>Carrot Grass</a:t>
            </a:r>
            <a:r>
              <a:rPr sz="2800" spc="-20" dirty="0">
                <a:latin typeface="Arial"/>
                <a:cs typeface="Arial"/>
              </a:rPr>
              <a:t> </a:t>
            </a:r>
            <a:r>
              <a:rPr sz="2800" spc="-5" dirty="0">
                <a:latin typeface="Arial"/>
                <a:cs typeface="Arial"/>
              </a:rPr>
              <a:t>:</a:t>
            </a:r>
            <a:endParaRPr sz="2800">
              <a:latin typeface="Arial"/>
              <a:cs typeface="Arial"/>
            </a:endParaRPr>
          </a:p>
          <a:p>
            <a:pPr marL="12700">
              <a:lnSpc>
                <a:spcPct val="100000"/>
              </a:lnSpc>
            </a:pPr>
            <a:r>
              <a:rPr sz="2800" i="1" dirty="0">
                <a:latin typeface="Arial"/>
                <a:cs typeface="Arial"/>
              </a:rPr>
              <a:t>Parthenium</a:t>
            </a:r>
            <a:endParaRPr sz="2800">
              <a:latin typeface="Arial"/>
              <a:cs typeface="Arial"/>
            </a:endParaRPr>
          </a:p>
          <a:p>
            <a:pPr>
              <a:lnSpc>
                <a:spcPct val="100000"/>
              </a:lnSpc>
              <a:spcBef>
                <a:spcPts val="40"/>
              </a:spcBef>
            </a:pPr>
            <a:endParaRPr sz="4050">
              <a:latin typeface="Arial"/>
              <a:cs typeface="Arial"/>
            </a:endParaRPr>
          </a:p>
          <a:p>
            <a:pPr marL="1993900" marR="5080">
              <a:lnSpc>
                <a:spcPct val="100000"/>
              </a:lnSpc>
            </a:pPr>
            <a:r>
              <a:rPr sz="2400" spc="-20" dirty="0">
                <a:latin typeface="Arial"/>
                <a:cs typeface="Arial"/>
              </a:rPr>
              <a:t>Water</a:t>
            </a:r>
            <a:r>
              <a:rPr sz="2400" spc="-60" dirty="0">
                <a:latin typeface="Arial"/>
                <a:cs typeface="Arial"/>
              </a:rPr>
              <a:t> </a:t>
            </a:r>
            <a:r>
              <a:rPr sz="2400" spc="-5" dirty="0">
                <a:latin typeface="Arial"/>
                <a:cs typeface="Arial"/>
              </a:rPr>
              <a:t>hyacinth:  Eicchornia</a:t>
            </a:r>
            <a:endParaRPr sz="2400">
              <a:latin typeface="Arial"/>
              <a:cs typeface="Arial"/>
            </a:endParaRPr>
          </a:p>
        </p:txBody>
      </p:sp>
      <p:sp>
        <p:nvSpPr>
          <p:cNvPr id="4" name="object 4"/>
          <p:cNvSpPr/>
          <p:nvPr/>
        </p:nvSpPr>
        <p:spPr>
          <a:xfrm>
            <a:off x="5334000" y="1196847"/>
            <a:ext cx="3200400" cy="227495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947028" y="3526612"/>
            <a:ext cx="1492885" cy="514350"/>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L</a:t>
            </a:r>
            <a:r>
              <a:rPr sz="3200" spc="-15" dirty="0">
                <a:latin typeface="Arial"/>
                <a:cs typeface="Arial"/>
              </a:rPr>
              <a:t>a</a:t>
            </a:r>
            <a:r>
              <a:rPr sz="3200" dirty="0">
                <a:latin typeface="Arial"/>
                <a:cs typeface="Arial"/>
              </a:rPr>
              <a:t>n</a:t>
            </a:r>
            <a:r>
              <a:rPr sz="3200" spc="-10" dirty="0">
                <a:latin typeface="Arial"/>
                <a:cs typeface="Arial"/>
              </a:rPr>
              <a:t>t</a:t>
            </a:r>
            <a:r>
              <a:rPr sz="3200" dirty="0">
                <a:latin typeface="Arial"/>
                <a:cs typeface="Arial"/>
              </a:rPr>
              <a:t>a</a:t>
            </a:r>
            <a:r>
              <a:rPr sz="3200" spc="-15" dirty="0">
                <a:latin typeface="Arial"/>
                <a:cs typeface="Arial"/>
              </a:rPr>
              <a:t>n</a:t>
            </a:r>
            <a:r>
              <a:rPr sz="3200" dirty="0">
                <a:latin typeface="Arial"/>
                <a:cs typeface="Arial"/>
              </a:rPr>
              <a:t>a</a:t>
            </a:r>
            <a:endParaRPr sz="3200">
              <a:latin typeface="Arial"/>
              <a:cs typeface="Arial"/>
            </a:endParaRPr>
          </a:p>
        </p:txBody>
      </p:sp>
      <p:sp>
        <p:nvSpPr>
          <p:cNvPr id="6" name="object 6"/>
          <p:cNvSpPr/>
          <p:nvPr/>
        </p:nvSpPr>
        <p:spPr>
          <a:xfrm>
            <a:off x="5410200" y="4270375"/>
            <a:ext cx="2260600" cy="228282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273300" y="266700"/>
            <a:ext cx="4216400" cy="7239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25853"/>
            <a:ext cx="6873240" cy="2297430"/>
          </a:xfrm>
          <a:prstGeom prst="rect">
            <a:avLst/>
          </a:prstGeom>
        </p:spPr>
        <p:txBody>
          <a:bodyPr vert="horz" wrap="square" lIns="0" tIns="12700" rIns="0" bIns="0" rtlCol="0">
            <a:spAutoFit/>
          </a:bodyPr>
          <a:lstStyle/>
          <a:p>
            <a:pPr marL="285115" marR="6350" indent="-273050" algn="just">
              <a:lnSpc>
                <a:spcPct val="100000"/>
              </a:lnSpc>
              <a:spcBef>
                <a:spcPts val="100"/>
              </a:spcBef>
              <a:buClr>
                <a:srgbClr val="FD8537"/>
              </a:buClr>
              <a:buSzPct val="68750"/>
              <a:buFont typeface="Wingdings"/>
              <a:buChar char=""/>
              <a:tabLst>
                <a:tab pos="285750" algn="l"/>
              </a:tabLst>
            </a:pPr>
            <a:r>
              <a:rPr sz="2400" spc="-5" dirty="0">
                <a:latin typeface="Arial"/>
                <a:cs typeface="Arial"/>
              </a:rPr>
              <a:t>When a species become extinct, the plant and  animal species associated with </a:t>
            </a:r>
            <a:r>
              <a:rPr sz="2400" dirty="0">
                <a:latin typeface="Arial"/>
                <a:cs typeface="Arial"/>
              </a:rPr>
              <a:t>it </a:t>
            </a:r>
            <a:r>
              <a:rPr sz="2400" spc="-5" dirty="0">
                <a:latin typeface="Arial"/>
                <a:cs typeface="Arial"/>
              </a:rPr>
              <a:t>in </a:t>
            </a:r>
            <a:r>
              <a:rPr sz="2400" dirty="0">
                <a:latin typeface="Arial"/>
                <a:cs typeface="Arial"/>
              </a:rPr>
              <a:t>an </a:t>
            </a:r>
            <a:r>
              <a:rPr sz="2400" spc="-5" dirty="0">
                <a:latin typeface="Arial"/>
                <a:cs typeface="Arial"/>
              </a:rPr>
              <a:t>obligatory  </a:t>
            </a:r>
            <a:r>
              <a:rPr sz="2400" spc="-20" dirty="0">
                <a:latin typeface="Arial"/>
                <a:cs typeface="Arial"/>
              </a:rPr>
              <a:t>manner, </a:t>
            </a:r>
            <a:r>
              <a:rPr sz="2400" spc="-5" dirty="0">
                <a:latin typeface="Arial"/>
                <a:cs typeface="Arial"/>
              </a:rPr>
              <a:t>also become</a:t>
            </a:r>
            <a:r>
              <a:rPr sz="2400" spc="30" dirty="0">
                <a:latin typeface="Arial"/>
                <a:cs typeface="Arial"/>
              </a:rPr>
              <a:t> </a:t>
            </a:r>
            <a:r>
              <a:rPr sz="2400" spc="-5" dirty="0">
                <a:latin typeface="Arial"/>
                <a:cs typeface="Arial"/>
              </a:rPr>
              <a:t>extinct.</a:t>
            </a:r>
            <a:endParaRPr sz="2400">
              <a:latin typeface="Arial"/>
              <a:cs typeface="Arial"/>
            </a:endParaRPr>
          </a:p>
          <a:p>
            <a:pPr marL="285115" marR="5080" indent="-273050" algn="just">
              <a:lnSpc>
                <a:spcPct val="100000"/>
              </a:lnSpc>
              <a:spcBef>
                <a:spcPts val="600"/>
              </a:spcBef>
              <a:buClr>
                <a:srgbClr val="FD8537"/>
              </a:buClr>
              <a:buSzPct val="68750"/>
              <a:buFont typeface="Wingdings"/>
              <a:buChar char=""/>
              <a:tabLst>
                <a:tab pos="285750" algn="l"/>
              </a:tabLst>
            </a:pPr>
            <a:r>
              <a:rPr sz="2400" dirty="0">
                <a:latin typeface="Arial"/>
                <a:cs typeface="Arial"/>
              </a:rPr>
              <a:t>For </a:t>
            </a:r>
            <a:r>
              <a:rPr sz="2400" spc="-5" dirty="0">
                <a:latin typeface="Arial"/>
                <a:cs typeface="Arial"/>
              </a:rPr>
              <a:t>example, </a:t>
            </a:r>
            <a:r>
              <a:rPr sz="2400" dirty="0">
                <a:latin typeface="Arial"/>
                <a:cs typeface="Arial"/>
              </a:rPr>
              <a:t>if the host fish </a:t>
            </a:r>
            <a:r>
              <a:rPr sz="2400" spc="-5" dirty="0">
                <a:latin typeface="Arial"/>
                <a:cs typeface="Arial"/>
              </a:rPr>
              <a:t>species becomes  extinct, all those parasites exclusively found on </a:t>
            </a:r>
            <a:r>
              <a:rPr sz="2400" dirty="0">
                <a:latin typeface="Arial"/>
                <a:cs typeface="Arial"/>
              </a:rPr>
              <a:t>it  </a:t>
            </a:r>
            <a:r>
              <a:rPr sz="2400" spc="-5" dirty="0">
                <a:latin typeface="Arial"/>
                <a:cs typeface="Arial"/>
              </a:rPr>
              <a:t>will also become</a:t>
            </a:r>
            <a:r>
              <a:rPr sz="2400" spc="25" dirty="0">
                <a:latin typeface="Arial"/>
                <a:cs typeface="Arial"/>
              </a:rPr>
              <a:t> </a:t>
            </a:r>
            <a:r>
              <a:rPr sz="2400" spc="-5" dirty="0">
                <a:latin typeface="Arial"/>
                <a:cs typeface="Arial"/>
              </a:rPr>
              <a:t>extinct.</a:t>
            </a:r>
            <a:endParaRPr sz="2400">
              <a:latin typeface="Arial"/>
              <a:cs typeface="Arial"/>
            </a:endParaRPr>
          </a:p>
        </p:txBody>
      </p:sp>
      <p:grpSp>
        <p:nvGrpSpPr>
          <p:cNvPr id="3" name="object 3"/>
          <p:cNvGrpSpPr/>
          <p:nvPr/>
        </p:nvGrpSpPr>
        <p:grpSpPr>
          <a:xfrm>
            <a:off x="2654300" y="365759"/>
            <a:ext cx="3683000" cy="627380"/>
            <a:chOff x="2654300" y="365759"/>
            <a:chExt cx="3683000" cy="627380"/>
          </a:xfrm>
        </p:grpSpPr>
        <p:sp>
          <p:nvSpPr>
            <p:cNvPr id="4" name="object 4"/>
            <p:cNvSpPr/>
            <p:nvPr/>
          </p:nvSpPr>
          <p:spPr>
            <a:xfrm>
              <a:off x="2667000" y="457225"/>
              <a:ext cx="3657600" cy="523240"/>
            </a:xfrm>
            <a:custGeom>
              <a:avLst/>
              <a:gdLst/>
              <a:ahLst/>
              <a:cxnLst/>
              <a:rect l="l" t="t" r="r" b="b"/>
              <a:pathLst>
                <a:path w="3657600" h="523240">
                  <a:moveTo>
                    <a:pt x="0" y="523214"/>
                  </a:moveTo>
                  <a:lnTo>
                    <a:pt x="3657600" y="523214"/>
                  </a:lnTo>
                  <a:lnTo>
                    <a:pt x="3657600" y="0"/>
                  </a:lnTo>
                  <a:lnTo>
                    <a:pt x="0" y="0"/>
                  </a:lnTo>
                  <a:lnTo>
                    <a:pt x="0" y="523214"/>
                  </a:lnTo>
                  <a:close/>
                </a:path>
              </a:pathLst>
            </a:custGeom>
            <a:ln w="25399">
              <a:solidFill>
                <a:srgbClr val="B32C16"/>
              </a:solidFill>
            </a:ln>
          </p:spPr>
          <p:txBody>
            <a:bodyPr wrap="square" lIns="0" tIns="0" rIns="0" bIns="0" rtlCol="0"/>
            <a:lstStyle/>
            <a:p>
              <a:endParaRPr/>
            </a:p>
          </p:txBody>
        </p:sp>
        <p:sp>
          <p:nvSpPr>
            <p:cNvPr id="5" name="object 5"/>
            <p:cNvSpPr/>
            <p:nvPr/>
          </p:nvSpPr>
          <p:spPr>
            <a:xfrm>
              <a:off x="2738627" y="365759"/>
              <a:ext cx="1019555" cy="59436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270504" y="365759"/>
              <a:ext cx="606551" cy="59436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389376" y="365759"/>
              <a:ext cx="2871216" cy="59436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995295" y="590295"/>
              <a:ext cx="501177" cy="26288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293744" y="625093"/>
              <a:ext cx="158877" cy="19342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995295" y="590295"/>
              <a:ext cx="501650" cy="262890"/>
            </a:xfrm>
            <a:custGeom>
              <a:avLst/>
              <a:gdLst/>
              <a:ahLst/>
              <a:cxnLst/>
              <a:rect l="l" t="t" r="r" b="b"/>
              <a:pathLst>
                <a:path w="501650" h="262890">
                  <a:moveTo>
                    <a:pt x="377570" y="0"/>
                  </a:moveTo>
                  <a:lnTo>
                    <a:pt x="428148" y="8747"/>
                  </a:lnTo>
                  <a:lnTo>
                    <a:pt x="467487" y="34925"/>
                  </a:lnTo>
                  <a:lnTo>
                    <a:pt x="492807" y="76565"/>
                  </a:lnTo>
                  <a:lnTo>
                    <a:pt x="501269" y="131825"/>
                  </a:lnTo>
                  <a:lnTo>
                    <a:pt x="499173" y="160922"/>
                  </a:lnTo>
                  <a:lnTo>
                    <a:pt x="482409" y="209067"/>
                  </a:lnTo>
                  <a:lnTo>
                    <a:pt x="449645" y="243333"/>
                  </a:lnTo>
                  <a:lnTo>
                    <a:pt x="404929" y="260721"/>
                  </a:lnTo>
                  <a:lnTo>
                    <a:pt x="378332" y="262889"/>
                  </a:lnTo>
                  <a:lnTo>
                    <a:pt x="351420" y="260725"/>
                  </a:lnTo>
                  <a:lnTo>
                    <a:pt x="306359" y="243441"/>
                  </a:lnTo>
                  <a:lnTo>
                    <a:pt x="273514" y="209391"/>
                  </a:lnTo>
                  <a:lnTo>
                    <a:pt x="256837" y="161766"/>
                  </a:lnTo>
                  <a:lnTo>
                    <a:pt x="254762" y="133095"/>
                  </a:lnTo>
                  <a:lnTo>
                    <a:pt x="255478" y="114448"/>
                  </a:lnTo>
                  <a:lnTo>
                    <a:pt x="266319" y="67817"/>
                  </a:lnTo>
                  <a:lnTo>
                    <a:pt x="289941" y="33019"/>
                  </a:lnTo>
                  <a:lnTo>
                    <a:pt x="322833" y="10159"/>
                  </a:lnTo>
                  <a:lnTo>
                    <a:pt x="362571" y="640"/>
                  </a:lnTo>
                  <a:lnTo>
                    <a:pt x="377570" y="0"/>
                  </a:lnTo>
                  <a:close/>
                </a:path>
                <a:path w="501650" h="262890">
                  <a:moveTo>
                    <a:pt x="118999" y="0"/>
                  </a:moveTo>
                  <a:lnTo>
                    <a:pt x="161290" y="6937"/>
                  </a:lnTo>
                  <a:lnTo>
                    <a:pt x="194818" y="27686"/>
                  </a:lnTo>
                  <a:lnTo>
                    <a:pt x="215892" y="60065"/>
                  </a:lnTo>
                  <a:lnTo>
                    <a:pt x="220725" y="74421"/>
                  </a:lnTo>
                  <a:lnTo>
                    <a:pt x="169925" y="86613"/>
                  </a:lnTo>
                  <a:lnTo>
                    <a:pt x="167096" y="77231"/>
                  </a:lnTo>
                  <a:lnTo>
                    <a:pt x="163004" y="68897"/>
                  </a:lnTo>
                  <a:lnTo>
                    <a:pt x="126216" y="44656"/>
                  </a:lnTo>
                  <a:lnTo>
                    <a:pt x="116331" y="43941"/>
                  </a:lnTo>
                  <a:lnTo>
                    <a:pt x="102899" y="45206"/>
                  </a:lnTo>
                  <a:lnTo>
                    <a:pt x="62817" y="75949"/>
                  </a:lnTo>
                  <a:lnTo>
                    <a:pt x="52959" y="129920"/>
                  </a:lnTo>
                  <a:lnTo>
                    <a:pt x="54032" y="152282"/>
                  </a:lnTo>
                  <a:lnTo>
                    <a:pt x="70231" y="198627"/>
                  </a:lnTo>
                  <a:lnTo>
                    <a:pt x="115316" y="219075"/>
                  </a:lnTo>
                  <a:lnTo>
                    <a:pt x="125223" y="218263"/>
                  </a:lnTo>
                  <a:lnTo>
                    <a:pt x="163195" y="189309"/>
                  </a:lnTo>
                  <a:lnTo>
                    <a:pt x="171704" y="165100"/>
                  </a:lnTo>
                  <a:lnTo>
                    <a:pt x="221487" y="180848"/>
                  </a:lnTo>
                  <a:lnTo>
                    <a:pt x="206247" y="217154"/>
                  </a:lnTo>
                  <a:lnTo>
                    <a:pt x="169169" y="251531"/>
                  </a:lnTo>
                  <a:lnTo>
                    <a:pt x="115824" y="262889"/>
                  </a:lnTo>
                  <a:lnTo>
                    <a:pt x="91682" y="260725"/>
                  </a:lnTo>
                  <a:lnTo>
                    <a:pt x="50065" y="243441"/>
                  </a:lnTo>
                  <a:lnTo>
                    <a:pt x="18377" y="209436"/>
                  </a:lnTo>
                  <a:lnTo>
                    <a:pt x="2045" y="162141"/>
                  </a:lnTo>
                  <a:lnTo>
                    <a:pt x="0" y="133730"/>
                  </a:lnTo>
                  <a:lnTo>
                    <a:pt x="2047" y="103776"/>
                  </a:lnTo>
                  <a:lnTo>
                    <a:pt x="18430" y="54488"/>
                  </a:lnTo>
                  <a:lnTo>
                    <a:pt x="50454" y="19823"/>
                  </a:lnTo>
                  <a:lnTo>
                    <a:pt x="93595" y="2210"/>
                  </a:lnTo>
                  <a:lnTo>
                    <a:pt x="118999" y="0"/>
                  </a:lnTo>
                  <a:close/>
                </a:path>
              </a:pathLst>
            </a:custGeom>
            <a:ln w="18288">
              <a:solidFill>
                <a:srgbClr val="FFFFFF"/>
              </a:solidFill>
            </a:ln>
          </p:spPr>
          <p:txBody>
            <a:bodyPr wrap="square" lIns="0" tIns="0" rIns="0" bIns="0" rtlCol="0"/>
            <a:lstStyle/>
            <a:p>
              <a:endParaRPr/>
            </a:p>
          </p:txBody>
        </p:sp>
        <p:sp>
          <p:nvSpPr>
            <p:cNvPr id="11" name="object 11"/>
            <p:cNvSpPr/>
            <p:nvPr/>
          </p:nvSpPr>
          <p:spPr>
            <a:xfrm>
              <a:off x="3530346" y="732328"/>
              <a:ext cx="95708" cy="48721"/>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530346" y="732328"/>
              <a:ext cx="95885" cy="48895"/>
            </a:xfrm>
            <a:custGeom>
              <a:avLst/>
              <a:gdLst/>
              <a:ahLst/>
              <a:cxnLst/>
              <a:rect l="l" t="t" r="r" b="b"/>
              <a:pathLst>
                <a:path w="95885" h="48895">
                  <a:moveTo>
                    <a:pt x="0" y="48721"/>
                  </a:moveTo>
                  <a:lnTo>
                    <a:pt x="95708" y="48721"/>
                  </a:lnTo>
                  <a:lnTo>
                    <a:pt x="95708" y="0"/>
                  </a:lnTo>
                  <a:lnTo>
                    <a:pt x="0" y="0"/>
                  </a:lnTo>
                  <a:lnTo>
                    <a:pt x="0" y="48721"/>
                  </a:lnTo>
                  <a:close/>
                </a:path>
              </a:pathLst>
            </a:custGeom>
            <a:ln w="18288">
              <a:solidFill>
                <a:srgbClr val="FFFFFF"/>
              </a:solidFill>
            </a:ln>
          </p:spPr>
          <p:txBody>
            <a:bodyPr wrap="square" lIns="0" tIns="0" rIns="0" bIns="0" rtlCol="0"/>
            <a:lstStyle/>
            <a:p>
              <a:endParaRPr/>
            </a:p>
          </p:txBody>
        </p:sp>
        <p:sp>
          <p:nvSpPr>
            <p:cNvPr id="13" name="object 13"/>
            <p:cNvSpPr/>
            <p:nvPr/>
          </p:nvSpPr>
          <p:spPr>
            <a:xfrm>
              <a:off x="3655060" y="590295"/>
              <a:ext cx="2340982" cy="26301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5303901" y="625093"/>
              <a:ext cx="158877" cy="193421"/>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655060" y="590295"/>
              <a:ext cx="2341245" cy="263525"/>
            </a:xfrm>
            <a:custGeom>
              <a:avLst/>
              <a:gdLst/>
              <a:ahLst/>
              <a:cxnLst/>
              <a:rect l="l" t="t" r="r" b="b"/>
              <a:pathLst>
                <a:path w="2341245" h="263525">
                  <a:moveTo>
                    <a:pt x="1891918" y="4444"/>
                  </a:moveTo>
                  <a:lnTo>
                    <a:pt x="1941829" y="4444"/>
                  </a:lnTo>
                  <a:lnTo>
                    <a:pt x="2045842" y="174116"/>
                  </a:lnTo>
                  <a:lnTo>
                    <a:pt x="2045842" y="4444"/>
                  </a:lnTo>
                  <a:lnTo>
                    <a:pt x="2093467" y="4444"/>
                  </a:lnTo>
                  <a:lnTo>
                    <a:pt x="2093467" y="258571"/>
                  </a:lnTo>
                  <a:lnTo>
                    <a:pt x="2042032" y="258571"/>
                  </a:lnTo>
                  <a:lnTo>
                    <a:pt x="1939543" y="92837"/>
                  </a:lnTo>
                  <a:lnTo>
                    <a:pt x="1939543" y="258571"/>
                  </a:lnTo>
                  <a:lnTo>
                    <a:pt x="1891918" y="258571"/>
                  </a:lnTo>
                  <a:lnTo>
                    <a:pt x="1891918" y="4444"/>
                  </a:lnTo>
                  <a:close/>
                </a:path>
                <a:path w="2341245" h="263525">
                  <a:moveTo>
                    <a:pt x="1514855" y="4444"/>
                  </a:moveTo>
                  <a:lnTo>
                    <a:pt x="1566164" y="4444"/>
                  </a:lnTo>
                  <a:lnTo>
                    <a:pt x="1566164" y="258571"/>
                  </a:lnTo>
                  <a:lnTo>
                    <a:pt x="1514855" y="258571"/>
                  </a:lnTo>
                  <a:lnTo>
                    <a:pt x="1514855" y="4444"/>
                  </a:lnTo>
                  <a:close/>
                </a:path>
                <a:path w="2341245" h="263525">
                  <a:moveTo>
                    <a:pt x="1281811" y="4444"/>
                  </a:moveTo>
                  <a:lnTo>
                    <a:pt x="1483867" y="4444"/>
                  </a:lnTo>
                  <a:lnTo>
                    <a:pt x="1483867" y="47370"/>
                  </a:lnTo>
                  <a:lnTo>
                    <a:pt x="1408556" y="47370"/>
                  </a:lnTo>
                  <a:lnTo>
                    <a:pt x="1408556" y="258571"/>
                  </a:lnTo>
                  <a:lnTo>
                    <a:pt x="1357249" y="258571"/>
                  </a:lnTo>
                  <a:lnTo>
                    <a:pt x="1357249" y="47370"/>
                  </a:lnTo>
                  <a:lnTo>
                    <a:pt x="1281811" y="47370"/>
                  </a:lnTo>
                  <a:lnTo>
                    <a:pt x="1281811" y="4444"/>
                  </a:lnTo>
                  <a:close/>
                </a:path>
                <a:path w="2341245" h="263525">
                  <a:moveTo>
                    <a:pt x="788542" y="4444"/>
                  </a:moveTo>
                  <a:lnTo>
                    <a:pt x="838453" y="4444"/>
                  </a:lnTo>
                  <a:lnTo>
                    <a:pt x="942466" y="174116"/>
                  </a:lnTo>
                  <a:lnTo>
                    <a:pt x="942466" y="4444"/>
                  </a:lnTo>
                  <a:lnTo>
                    <a:pt x="990091" y="4444"/>
                  </a:lnTo>
                  <a:lnTo>
                    <a:pt x="990091" y="258571"/>
                  </a:lnTo>
                  <a:lnTo>
                    <a:pt x="938656" y="258571"/>
                  </a:lnTo>
                  <a:lnTo>
                    <a:pt x="836167" y="92837"/>
                  </a:lnTo>
                  <a:lnTo>
                    <a:pt x="836167" y="258571"/>
                  </a:lnTo>
                  <a:lnTo>
                    <a:pt x="788542" y="258571"/>
                  </a:lnTo>
                  <a:lnTo>
                    <a:pt x="788542" y="4444"/>
                  </a:lnTo>
                  <a:close/>
                </a:path>
                <a:path w="2341245" h="263525">
                  <a:moveTo>
                    <a:pt x="687324" y="4444"/>
                  </a:moveTo>
                  <a:lnTo>
                    <a:pt x="738631" y="4444"/>
                  </a:lnTo>
                  <a:lnTo>
                    <a:pt x="738631" y="258571"/>
                  </a:lnTo>
                  <a:lnTo>
                    <a:pt x="687324" y="258571"/>
                  </a:lnTo>
                  <a:lnTo>
                    <a:pt x="687324" y="4444"/>
                  </a:lnTo>
                  <a:close/>
                </a:path>
                <a:path w="2341245" h="263525">
                  <a:moveTo>
                    <a:pt x="454278" y="4444"/>
                  </a:moveTo>
                  <a:lnTo>
                    <a:pt x="656336" y="4444"/>
                  </a:lnTo>
                  <a:lnTo>
                    <a:pt x="656336" y="47370"/>
                  </a:lnTo>
                  <a:lnTo>
                    <a:pt x="581025" y="47370"/>
                  </a:lnTo>
                  <a:lnTo>
                    <a:pt x="581025" y="258571"/>
                  </a:lnTo>
                  <a:lnTo>
                    <a:pt x="529716" y="258571"/>
                  </a:lnTo>
                  <a:lnTo>
                    <a:pt x="529716" y="47370"/>
                  </a:lnTo>
                  <a:lnTo>
                    <a:pt x="454278" y="47370"/>
                  </a:lnTo>
                  <a:lnTo>
                    <a:pt x="454278" y="4444"/>
                  </a:lnTo>
                  <a:close/>
                </a:path>
                <a:path w="2341245" h="263525">
                  <a:moveTo>
                    <a:pt x="218566" y="4444"/>
                  </a:moveTo>
                  <a:lnTo>
                    <a:pt x="278638" y="4444"/>
                  </a:lnTo>
                  <a:lnTo>
                    <a:pt x="329564" y="86105"/>
                  </a:lnTo>
                  <a:lnTo>
                    <a:pt x="379475" y="4444"/>
                  </a:lnTo>
                  <a:lnTo>
                    <a:pt x="438912" y="4444"/>
                  </a:lnTo>
                  <a:lnTo>
                    <a:pt x="359917" y="127888"/>
                  </a:lnTo>
                  <a:lnTo>
                    <a:pt x="446786" y="258571"/>
                  </a:lnTo>
                  <a:lnTo>
                    <a:pt x="384810" y="258571"/>
                  </a:lnTo>
                  <a:lnTo>
                    <a:pt x="328549" y="170687"/>
                  </a:lnTo>
                  <a:lnTo>
                    <a:pt x="272034" y="258571"/>
                  </a:lnTo>
                  <a:lnTo>
                    <a:pt x="210438" y="258571"/>
                  </a:lnTo>
                  <a:lnTo>
                    <a:pt x="297306" y="125983"/>
                  </a:lnTo>
                  <a:lnTo>
                    <a:pt x="218566" y="4444"/>
                  </a:lnTo>
                  <a:close/>
                </a:path>
                <a:path w="2341245" h="263525">
                  <a:moveTo>
                    <a:pt x="0" y="4444"/>
                  </a:moveTo>
                  <a:lnTo>
                    <a:pt x="188467" y="4444"/>
                  </a:lnTo>
                  <a:lnTo>
                    <a:pt x="188467" y="47370"/>
                  </a:lnTo>
                  <a:lnTo>
                    <a:pt x="51435" y="47370"/>
                  </a:lnTo>
                  <a:lnTo>
                    <a:pt x="51435" y="103758"/>
                  </a:lnTo>
                  <a:lnTo>
                    <a:pt x="178942" y="103758"/>
                  </a:lnTo>
                  <a:lnTo>
                    <a:pt x="178942" y="146557"/>
                  </a:lnTo>
                  <a:lnTo>
                    <a:pt x="51435" y="146557"/>
                  </a:lnTo>
                  <a:lnTo>
                    <a:pt x="51435" y="215773"/>
                  </a:lnTo>
                  <a:lnTo>
                    <a:pt x="193420" y="215773"/>
                  </a:lnTo>
                  <a:lnTo>
                    <a:pt x="193420" y="258571"/>
                  </a:lnTo>
                  <a:lnTo>
                    <a:pt x="0" y="258571"/>
                  </a:lnTo>
                  <a:lnTo>
                    <a:pt x="0" y="4444"/>
                  </a:lnTo>
                  <a:close/>
                </a:path>
                <a:path w="2341245" h="263525">
                  <a:moveTo>
                    <a:pt x="2236342" y="0"/>
                  </a:moveTo>
                  <a:lnTo>
                    <a:pt x="2278253" y="5254"/>
                  </a:lnTo>
                  <a:lnTo>
                    <a:pt x="2319018" y="32440"/>
                  </a:lnTo>
                  <a:lnTo>
                    <a:pt x="2333752" y="77088"/>
                  </a:lnTo>
                  <a:lnTo>
                    <a:pt x="2282443" y="79248"/>
                  </a:lnTo>
                  <a:lnTo>
                    <a:pt x="2280348" y="70199"/>
                  </a:lnTo>
                  <a:lnTo>
                    <a:pt x="2277300" y="62483"/>
                  </a:lnTo>
                  <a:lnTo>
                    <a:pt x="2235835" y="42544"/>
                  </a:lnTo>
                  <a:lnTo>
                    <a:pt x="2225214" y="43116"/>
                  </a:lnTo>
                  <a:lnTo>
                    <a:pt x="2192654" y="60959"/>
                  </a:lnTo>
                  <a:lnTo>
                    <a:pt x="2192654" y="67563"/>
                  </a:lnTo>
                  <a:lnTo>
                    <a:pt x="2192654" y="73532"/>
                  </a:lnTo>
                  <a:lnTo>
                    <a:pt x="2230439" y="95539"/>
                  </a:lnTo>
                  <a:lnTo>
                    <a:pt x="2264919" y="104378"/>
                  </a:lnTo>
                  <a:lnTo>
                    <a:pt x="2279983" y="108902"/>
                  </a:lnTo>
                  <a:lnTo>
                    <a:pt x="2318813" y="129365"/>
                  </a:lnTo>
                  <a:lnTo>
                    <a:pt x="2338498" y="162369"/>
                  </a:lnTo>
                  <a:lnTo>
                    <a:pt x="2340991" y="184530"/>
                  </a:lnTo>
                  <a:lnTo>
                    <a:pt x="2340248" y="195296"/>
                  </a:lnTo>
                  <a:lnTo>
                    <a:pt x="2322210" y="234350"/>
                  </a:lnTo>
                  <a:lnTo>
                    <a:pt x="2282823" y="257819"/>
                  </a:lnTo>
                  <a:lnTo>
                    <a:pt x="2239264" y="263016"/>
                  </a:lnTo>
                  <a:lnTo>
                    <a:pt x="2216568" y="261633"/>
                  </a:lnTo>
                  <a:lnTo>
                    <a:pt x="2179560" y="250533"/>
                  </a:lnTo>
                  <a:lnTo>
                    <a:pt x="2144553" y="213439"/>
                  </a:lnTo>
                  <a:lnTo>
                    <a:pt x="2134362" y="175894"/>
                  </a:lnTo>
                  <a:lnTo>
                    <a:pt x="2184273" y="171068"/>
                  </a:lnTo>
                  <a:lnTo>
                    <a:pt x="2187130" y="182788"/>
                  </a:lnTo>
                  <a:lnTo>
                    <a:pt x="2191130" y="192817"/>
                  </a:lnTo>
                  <a:lnTo>
                    <a:pt x="2228671" y="218971"/>
                  </a:lnTo>
                  <a:lnTo>
                    <a:pt x="2239772" y="219709"/>
                  </a:lnTo>
                  <a:lnTo>
                    <a:pt x="2251392" y="219065"/>
                  </a:lnTo>
                  <a:lnTo>
                    <a:pt x="2286539" y="197881"/>
                  </a:lnTo>
                  <a:lnTo>
                    <a:pt x="2289682" y="184657"/>
                  </a:lnTo>
                  <a:lnTo>
                    <a:pt x="2289682" y="178688"/>
                  </a:lnTo>
                  <a:lnTo>
                    <a:pt x="2251186" y="154035"/>
                  </a:lnTo>
                  <a:lnTo>
                    <a:pt x="2224913" y="147319"/>
                  </a:lnTo>
                  <a:lnTo>
                    <a:pt x="2205791" y="141890"/>
                  </a:lnTo>
                  <a:lnTo>
                    <a:pt x="2167001" y="122174"/>
                  </a:lnTo>
                  <a:lnTo>
                    <a:pt x="2144980" y="85472"/>
                  </a:lnTo>
                  <a:lnTo>
                    <a:pt x="2143505" y="70992"/>
                  </a:lnTo>
                  <a:lnTo>
                    <a:pt x="2144196" y="61442"/>
                  </a:lnTo>
                  <a:lnTo>
                    <a:pt x="2160676" y="26695"/>
                  </a:lnTo>
                  <a:lnTo>
                    <a:pt x="2197213" y="5036"/>
                  </a:lnTo>
                  <a:lnTo>
                    <a:pt x="2222220" y="567"/>
                  </a:lnTo>
                  <a:lnTo>
                    <a:pt x="2236342" y="0"/>
                  </a:lnTo>
                  <a:close/>
                </a:path>
                <a:path w="2341245" h="263525">
                  <a:moveTo>
                    <a:pt x="1727962" y="0"/>
                  </a:moveTo>
                  <a:lnTo>
                    <a:pt x="1778539" y="8747"/>
                  </a:lnTo>
                  <a:lnTo>
                    <a:pt x="1817877" y="34925"/>
                  </a:lnTo>
                  <a:lnTo>
                    <a:pt x="1843198" y="76565"/>
                  </a:lnTo>
                  <a:lnTo>
                    <a:pt x="1851660" y="131825"/>
                  </a:lnTo>
                  <a:lnTo>
                    <a:pt x="1849564" y="160922"/>
                  </a:lnTo>
                  <a:lnTo>
                    <a:pt x="1832800" y="209067"/>
                  </a:lnTo>
                  <a:lnTo>
                    <a:pt x="1800036" y="243333"/>
                  </a:lnTo>
                  <a:lnTo>
                    <a:pt x="1755320" y="260721"/>
                  </a:lnTo>
                  <a:lnTo>
                    <a:pt x="1728724" y="262889"/>
                  </a:lnTo>
                  <a:lnTo>
                    <a:pt x="1701811" y="260725"/>
                  </a:lnTo>
                  <a:lnTo>
                    <a:pt x="1656750" y="243441"/>
                  </a:lnTo>
                  <a:lnTo>
                    <a:pt x="1623905" y="209391"/>
                  </a:lnTo>
                  <a:lnTo>
                    <a:pt x="1607228" y="161766"/>
                  </a:lnTo>
                  <a:lnTo>
                    <a:pt x="1605152" y="133095"/>
                  </a:lnTo>
                  <a:lnTo>
                    <a:pt x="1605869" y="114448"/>
                  </a:lnTo>
                  <a:lnTo>
                    <a:pt x="1616710" y="67817"/>
                  </a:lnTo>
                  <a:lnTo>
                    <a:pt x="1640331" y="33019"/>
                  </a:lnTo>
                  <a:lnTo>
                    <a:pt x="1673225" y="10159"/>
                  </a:lnTo>
                  <a:lnTo>
                    <a:pt x="1712962" y="640"/>
                  </a:lnTo>
                  <a:lnTo>
                    <a:pt x="1727962" y="0"/>
                  </a:lnTo>
                  <a:close/>
                </a:path>
                <a:path w="2341245" h="263525">
                  <a:moveTo>
                    <a:pt x="1153922" y="0"/>
                  </a:moveTo>
                  <a:lnTo>
                    <a:pt x="1196213" y="6937"/>
                  </a:lnTo>
                  <a:lnTo>
                    <a:pt x="1229740" y="27686"/>
                  </a:lnTo>
                  <a:lnTo>
                    <a:pt x="1250815" y="60065"/>
                  </a:lnTo>
                  <a:lnTo>
                    <a:pt x="1255649" y="74421"/>
                  </a:lnTo>
                  <a:lnTo>
                    <a:pt x="1204849" y="86613"/>
                  </a:lnTo>
                  <a:lnTo>
                    <a:pt x="1202019" y="77231"/>
                  </a:lnTo>
                  <a:lnTo>
                    <a:pt x="1197927" y="68897"/>
                  </a:lnTo>
                  <a:lnTo>
                    <a:pt x="1161139" y="44656"/>
                  </a:lnTo>
                  <a:lnTo>
                    <a:pt x="1151254" y="43941"/>
                  </a:lnTo>
                  <a:lnTo>
                    <a:pt x="1137822" y="45206"/>
                  </a:lnTo>
                  <a:lnTo>
                    <a:pt x="1097740" y="75949"/>
                  </a:lnTo>
                  <a:lnTo>
                    <a:pt x="1087881" y="129920"/>
                  </a:lnTo>
                  <a:lnTo>
                    <a:pt x="1088955" y="152282"/>
                  </a:lnTo>
                  <a:lnTo>
                    <a:pt x="1105153" y="198627"/>
                  </a:lnTo>
                  <a:lnTo>
                    <a:pt x="1150239" y="219075"/>
                  </a:lnTo>
                  <a:lnTo>
                    <a:pt x="1160146" y="218263"/>
                  </a:lnTo>
                  <a:lnTo>
                    <a:pt x="1198117" y="189309"/>
                  </a:lnTo>
                  <a:lnTo>
                    <a:pt x="1206627" y="165100"/>
                  </a:lnTo>
                  <a:lnTo>
                    <a:pt x="1256411" y="180848"/>
                  </a:lnTo>
                  <a:lnTo>
                    <a:pt x="1241170" y="217154"/>
                  </a:lnTo>
                  <a:lnTo>
                    <a:pt x="1204092" y="251531"/>
                  </a:lnTo>
                  <a:lnTo>
                    <a:pt x="1150747" y="262889"/>
                  </a:lnTo>
                  <a:lnTo>
                    <a:pt x="1126605" y="260725"/>
                  </a:lnTo>
                  <a:lnTo>
                    <a:pt x="1084988" y="243441"/>
                  </a:lnTo>
                  <a:lnTo>
                    <a:pt x="1053300" y="209436"/>
                  </a:lnTo>
                  <a:lnTo>
                    <a:pt x="1036968" y="162141"/>
                  </a:lnTo>
                  <a:lnTo>
                    <a:pt x="1034923" y="133730"/>
                  </a:lnTo>
                  <a:lnTo>
                    <a:pt x="1036970" y="103776"/>
                  </a:lnTo>
                  <a:lnTo>
                    <a:pt x="1053353" y="54488"/>
                  </a:lnTo>
                  <a:lnTo>
                    <a:pt x="1085377" y="19823"/>
                  </a:lnTo>
                  <a:lnTo>
                    <a:pt x="1128518" y="2210"/>
                  </a:lnTo>
                  <a:lnTo>
                    <a:pt x="1153922" y="0"/>
                  </a:lnTo>
                  <a:close/>
                </a:path>
              </a:pathLst>
            </a:custGeom>
            <a:ln w="18288">
              <a:solidFill>
                <a:srgbClr val="FFFFFF"/>
              </a:solidFill>
            </a:ln>
          </p:spPr>
          <p:txBody>
            <a:bodyPr wrap="square" lIns="0" tIns="0" rIns="0" bIns="0" rtlCol="0"/>
            <a:lstStyle/>
            <a:p>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87500" y="368261"/>
            <a:ext cx="5664200" cy="856615"/>
            <a:chOff x="1587500" y="368261"/>
            <a:chExt cx="5664200" cy="856615"/>
          </a:xfrm>
        </p:grpSpPr>
        <p:sp>
          <p:nvSpPr>
            <p:cNvPr id="3" name="object 3"/>
            <p:cNvSpPr/>
            <p:nvPr/>
          </p:nvSpPr>
          <p:spPr>
            <a:xfrm>
              <a:off x="1600200" y="380961"/>
              <a:ext cx="5638800" cy="831215"/>
            </a:xfrm>
            <a:custGeom>
              <a:avLst/>
              <a:gdLst/>
              <a:ahLst/>
              <a:cxnLst/>
              <a:rect l="l" t="t" r="r" b="b"/>
              <a:pathLst>
                <a:path w="5638800" h="831215">
                  <a:moveTo>
                    <a:pt x="0" y="830999"/>
                  </a:moveTo>
                  <a:lnTo>
                    <a:pt x="5638800" y="830999"/>
                  </a:lnTo>
                  <a:lnTo>
                    <a:pt x="5638800" y="0"/>
                  </a:lnTo>
                  <a:lnTo>
                    <a:pt x="0" y="0"/>
                  </a:lnTo>
                  <a:lnTo>
                    <a:pt x="0" y="830999"/>
                  </a:lnTo>
                  <a:close/>
                </a:path>
              </a:pathLst>
            </a:custGeom>
            <a:ln w="25399">
              <a:solidFill>
                <a:srgbClr val="7597D9"/>
              </a:solidFill>
            </a:ln>
          </p:spPr>
          <p:txBody>
            <a:bodyPr wrap="square" lIns="0" tIns="0" rIns="0" bIns="0" rtlCol="0"/>
            <a:lstStyle/>
            <a:p>
              <a:endParaRPr/>
            </a:p>
          </p:txBody>
        </p:sp>
        <p:sp>
          <p:nvSpPr>
            <p:cNvPr id="4" name="object 4"/>
            <p:cNvSpPr/>
            <p:nvPr/>
          </p:nvSpPr>
          <p:spPr>
            <a:xfrm>
              <a:off x="2211451" y="502030"/>
              <a:ext cx="4445381" cy="2256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55519" y="539622"/>
              <a:ext cx="3660140" cy="150495"/>
            </a:xfrm>
            <a:custGeom>
              <a:avLst/>
              <a:gdLst/>
              <a:ahLst/>
              <a:cxnLst/>
              <a:rect l="l" t="t" r="r" b="b"/>
              <a:pathLst>
                <a:path w="3660140" h="150495">
                  <a:moveTo>
                    <a:pt x="2318004" y="89153"/>
                  </a:moveTo>
                  <a:lnTo>
                    <a:pt x="2318004" y="147574"/>
                  </a:lnTo>
                  <a:lnTo>
                    <a:pt x="2358771" y="147574"/>
                  </a:lnTo>
                  <a:lnTo>
                    <a:pt x="2400808" y="142112"/>
                  </a:lnTo>
                  <a:lnTo>
                    <a:pt x="2411095" y="126618"/>
                  </a:lnTo>
                  <a:lnTo>
                    <a:pt x="2411095" y="118999"/>
                  </a:lnTo>
                  <a:lnTo>
                    <a:pt x="2411095" y="112394"/>
                  </a:lnTo>
                  <a:lnTo>
                    <a:pt x="2409571" y="106806"/>
                  </a:lnTo>
                  <a:lnTo>
                    <a:pt x="2406396" y="102235"/>
                  </a:lnTo>
                  <a:lnTo>
                    <a:pt x="2403221" y="97662"/>
                  </a:lnTo>
                  <a:lnTo>
                    <a:pt x="2353564" y="89153"/>
                  </a:lnTo>
                  <a:lnTo>
                    <a:pt x="2318004" y="89153"/>
                  </a:lnTo>
                  <a:close/>
                </a:path>
                <a:path w="3660140" h="150495">
                  <a:moveTo>
                    <a:pt x="463423" y="17017"/>
                  </a:moveTo>
                  <a:lnTo>
                    <a:pt x="433959" y="97916"/>
                  </a:lnTo>
                  <a:lnTo>
                    <a:pt x="493522" y="97916"/>
                  </a:lnTo>
                  <a:lnTo>
                    <a:pt x="463423" y="17017"/>
                  </a:lnTo>
                  <a:close/>
                </a:path>
                <a:path w="3660140" h="150495">
                  <a:moveTo>
                    <a:pt x="3570731" y="3048"/>
                  </a:moveTo>
                  <a:lnTo>
                    <a:pt x="3570731" y="58419"/>
                  </a:lnTo>
                  <a:lnTo>
                    <a:pt x="3603244" y="58419"/>
                  </a:lnTo>
                  <a:lnTo>
                    <a:pt x="3642868" y="55625"/>
                  </a:lnTo>
                  <a:lnTo>
                    <a:pt x="3655187" y="46481"/>
                  </a:lnTo>
                  <a:lnTo>
                    <a:pt x="3658234" y="42037"/>
                  </a:lnTo>
                  <a:lnTo>
                    <a:pt x="3659631" y="36575"/>
                  </a:lnTo>
                  <a:lnTo>
                    <a:pt x="3659631" y="30099"/>
                  </a:lnTo>
                  <a:lnTo>
                    <a:pt x="3659631" y="22732"/>
                  </a:lnTo>
                  <a:lnTo>
                    <a:pt x="3657727" y="16763"/>
                  </a:lnTo>
                  <a:lnTo>
                    <a:pt x="3653790" y="12318"/>
                  </a:lnTo>
                  <a:lnTo>
                    <a:pt x="3649853" y="7747"/>
                  </a:lnTo>
                  <a:lnTo>
                    <a:pt x="3605022" y="3048"/>
                  </a:lnTo>
                  <a:lnTo>
                    <a:pt x="3570731" y="3048"/>
                  </a:lnTo>
                  <a:close/>
                </a:path>
                <a:path w="3660140" h="150495">
                  <a:moveTo>
                    <a:pt x="2860167" y="3048"/>
                  </a:moveTo>
                  <a:lnTo>
                    <a:pt x="2860167" y="147574"/>
                  </a:lnTo>
                  <a:lnTo>
                    <a:pt x="2893060" y="147574"/>
                  </a:lnTo>
                  <a:lnTo>
                    <a:pt x="2932810" y="140588"/>
                  </a:lnTo>
                  <a:lnTo>
                    <a:pt x="2952384" y="97980"/>
                  </a:lnTo>
                  <a:lnTo>
                    <a:pt x="2953512" y="75311"/>
                  </a:lnTo>
                  <a:lnTo>
                    <a:pt x="2953228" y="63380"/>
                  </a:lnTo>
                  <a:lnTo>
                    <a:pt x="2941955" y="20447"/>
                  </a:lnTo>
                  <a:lnTo>
                    <a:pt x="2936494" y="15366"/>
                  </a:lnTo>
                  <a:lnTo>
                    <a:pt x="2931160" y="10287"/>
                  </a:lnTo>
                  <a:lnTo>
                    <a:pt x="2892367" y="3169"/>
                  </a:lnTo>
                  <a:lnTo>
                    <a:pt x="2879979" y="3048"/>
                  </a:lnTo>
                  <a:lnTo>
                    <a:pt x="2860167" y="3048"/>
                  </a:lnTo>
                  <a:close/>
                </a:path>
                <a:path w="3660140" h="150495">
                  <a:moveTo>
                    <a:pt x="2014728" y="3048"/>
                  </a:moveTo>
                  <a:lnTo>
                    <a:pt x="2014728" y="58419"/>
                  </a:lnTo>
                  <a:lnTo>
                    <a:pt x="2047240" y="58419"/>
                  </a:lnTo>
                  <a:lnTo>
                    <a:pt x="2086864" y="55625"/>
                  </a:lnTo>
                  <a:lnTo>
                    <a:pt x="2099183" y="46481"/>
                  </a:lnTo>
                  <a:lnTo>
                    <a:pt x="2102231" y="42037"/>
                  </a:lnTo>
                  <a:lnTo>
                    <a:pt x="2103628" y="36575"/>
                  </a:lnTo>
                  <a:lnTo>
                    <a:pt x="2103628" y="30099"/>
                  </a:lnTo>
                  <a:lnTo>
                    <a:pt x="2103628" y="22732"/>
                  </a:lnTo>
                  <a:lnTo>
                    <a:pt x="2101722" y="16763"/>
                  </a:lnTo>
                  <a:lnTo>
                    <a:pt x="2097785" y="12318"/>
                  </a:lnTo>
                  <a:lnTo>
                    <a:pt x="2093849" y="7747"/>
                  </a:lnTo>
                  <a:lnTo>
                    <a:pt x="2049018" y="3048"/>
                  </a:lnTo>
                  <a:lnTo>
                    <a:pt x="2014728" y="3048"/>
                  </a:lnTo>
                  <a:close/>
                </a:path>
                <a:path w="3660140" h="150495">
                  <a:moveTo>
                    <a:pt x="0" y="3048"/>
                  </a:moveTo>
                  <a:lnTo>
                    <a:pt x="0" y="58419"/>
                  </a:lnTo>
                  <a:lnTo>
                    <a:pt x="32512" y="58419"/>
                  </a:lnTo>
                  <a:lnTo>
                    <a:pt x="72136" y="55625"/>
                  </a:lnTo>
                  <a:lnTo>
                    <a:pt x="84455" y="46481"/>
                  </a:lnTo>
                  <a:lnTo>
                    <a:pt x="87503" y="42037"/>
                  </a:lnTo>
                  <a:lnTo>
                    <a:pt x="88900" y="36575"/>
                  </a:lnTo>
                  <a:lnTo>
                    <a:pt x="88900" y="30099"/>
                  </a:lnTo>
                  <a:lnTo>
                    <a:pt x="88900" y="22732"/>
                  </a:lnTo>
                  <a:lnTo>
                    <a:pt x="86994" y="16763"/>
                  </a:lnTo>
                  <a:lnTo>
                    <a:pt x="83057" y="12318"/>
                  </a:lnTo>
                  <a:lnTo>
                    <a:pt x="79121" y="7747"/>
                  </a:lnTo>
                  <a:lnTo>
                    <a:pt x="34290" y="3048"/>
                  </a:lnTo>
                  <a:lnTo>
                    <a:pt x="0" y="3048"/>
                  </a:lnTo>
                  <a:close/>
                </a:path>
                <a:path w="3660140" h="150495">
                  <a:moveTo>
                    <a:pt x="2318004" y="2412"/>
                  </a:moveTo>
                  <a:lnTo>
                    <a:pt x="2318004" y="52831"/>
                  </a:lnTo>
                  <a:lnTo>
                    <a:pt x="2346833" y="52831"/>
                  </a:lnTo>
                  <a:lnTo>
                    <a:pt x="2386330" y="51180"/>
                  </a:lnTo>
                  <a:lnTo>
                    <a:pt x="2403094" y="34289"/>
                  </a:lnTo>
                  <a:lnTo>
                    <a:pt x="2403094" y="27304"/>
                  </a:lnTo>
                  <a:lnTo>
                    <a:pt x="2403094" y="20574"/>
                  </a:lnTo>
                  <a:lnTo>
                    <a:pt x="2368216" y="2603"/>
                  </a:lnTo>
                  <a:lnTo>
                    <a:pt x="2343277" y="2412"/>
                  </a:lnTo>
                  <a:lnTo>
                    <a:pt x="2318004" y="2412"/>
                  </a:lnTo>
                  <a:close/>
                </a:path>
                <a:path w="3660140" h="150495">
                  <a:moveTo>
                    <a:pt x="2675635" y="0"/>
                  </a:moveTo>
                  <a:lnTo>
                    <a:pt x="2631694" y="18668"/>
                  </a:lnTo>
                  <a:lnTo>
                    <a:pt x="2616084" y="57388"/>
                  </a:lnTo>
                  <a:lnTo>
                    <a:pt x="2615057" y="75056"/>
                  </a:lnTo>
                  <a:lnTo>
                    <a:pt x="2616126" y="92436"/>
                  </a:lnTo>
                  <a:lnTo>
                    <a:pt x="2632075" y="131190"/>
                  </a:lnTo>
                  <a:lnTo>
                    <a:pt x="2675635" y="150367"/>
                  </a:lnTo>
                  <a:lnTo>
                    <a:pt x="2688187" y="149177"/>
                  </a:lnTo>
                  <a:lnTo>
                    <a:pt x="2726223" y="120677"/>
                  </a:lnTo>
                  <a:lnTo>
                    <a:pt x="2735707" y="74422"/>
                  </a:lnTo>
                  <a:lnTo>
                    <a:pt x="2734683" y="56850"/>
                  </a:lnTo>
                  <a:lnTo>
                    <a:pt x="2719324" y="18541"/>
                  </a:lnTo>
                  <a:lnTo>
                    <a:pt x="2675635" y="0"/>
                  </a:lnTo>
                  <a:close/>
                </a:path>
                <a:path w="3660140" h="150495">
                  <a:moveTo>
                    <a:pt x="1829816" y="0"/>
                  </a:moveTo>
                  <a:lnTo>
                    <a:pt x="1785874" y="18668"/>
                  </a:lnTo>
                  <a:lnTo>
                    <a:pt x="1770264" y="57388"/>
                  </a:lnTo>
                  <a:lnTo>
                    <a:pt x="1769237" y="75056"/>
                  </a:lnTo>
                  <a:lnTo>
                    <a:pt x="1770306" y="92436"/>
                  </a:lnTo>
                  <a:lnTo>
                    <a:pt x="1786255" y="131190"/>
                  </a:lnTo>
                  <a:lnTo>
                    <a:pt x="1829816" y="150367"/>
                  </a:lnTo>
                  <a:lnTo>
                    <a:pt x="1842367" y="149177"/>
                  </a:lnTo>
                  <a:lnTo>
                    <a:pt x="1880403" y="120677"/>
                  </a:lnTo>
                  <a:lnTo>
                    <a:pt x="1889887" y="74422"/>
                  </a:lnTo>
                  <a:lnTo>
                    <a:pt x="1888863" y="56850"/>
                  </a:lnTo>
                  <a:lnTo>
                    <a:pt x="1873504" y="18541"/>
                  </a:lnTo>
                  <a:lnTo>
                    <a:pt x="1829816" y="0"/>
                  </a:lnTo>
                  <a:close/>
                </a:path>
                <a:path w="3660140" h="150495">
                  <a:moveTo>
                    <a:pt x="897128" y="0"/>
                  </a:moveTo>
                  <a:lnTo>
                    <a:pt x="853186" y="18668"/>
                  </a:lnTo>
                  <a:lnTo>
                    <a:pt x="837576" y="57388"/>
                  </a:lnTo>
                  <a:lnTo>
                    <a:pt x="836549" y="75056"/>
                  </a:lnTo>
                  <a:lnTo>
                    <a:pt x="837618" y="92436"/>
                  </a:lnTo>
                  <a:lnTo>
                    <a:pt x="853567" y="131190"/>
                  </a:lnTo>
                  <a:lnTo>
                    <a:pt x="897128" y="150367"/>
                  </a:lnTo>
                  <a:lnTo>
                    <a:pt x="909679" y="149177"/>
                  </a:lnTo>
                  <a:lnTo>
                    <a:pt x="947715" y="120677"/>
                  </a:lnTo>
                  <a:lnTo>
                    <a:pt x="957199" y="74422"/>
                  </a:lnTo>
                  <a:lnTo>
                    <a:pt x="956175" y="56850"/>
                  </a:lnTo>
                  <a:lnTo>
                    <a:pt x="940816" y="18541"/>
                  </a:lnTo>
                  <a:lnTo>
                    <a:pt x="897128" y="0"/>
                  </a:lnTo>
                  <a:close/>
                </a:path>
              </a:pathLst>
            </a:custGeom>
            <a:ln w="10668">
              <a:solidFill>
                <a:srgbClr val="F97B2A"/>
              </a:solidFill>
            </a:ln>
          </p:spPr>
          <p:txBody>
            <a:bodyPr wrap="square" lIns="0" tIns="0" rIns="0" bIns="0" rtlCol="0"/>
            <a:lstStyle/>
            <a:p>
              <a:endParaRPr/>
            </a:p>
          </p:txBody>
        </p:sp>
        <p:sp>
          <p:nvSpPr>
            <p:cNvPr id="6" name="object 6"/>
            <p:cNvSpPr/>
            <p:nvPr/>
          </p:nvSpPr>
          <p:spPr>
            <a:xfrm>
              <a:off x="6197472" y="500379"/>
              <a:ext cx="464692" cy="22885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782183" y="505713"/>
              <a:ext cx="196215" cy="218440"/>
            </a:xfrm>
            <a:custGeom>
              <a:avLst/>
              <a:gdLst/>
              <a:ahLst/>
              <a:cxnLst/>
              <a:rect l="l" t="t" r="r" b="b"/>
              <a:pathLst>
                <a:path w="196214" h="218440">
                  <a:moveTo>
                    <a:pt x="0" y="0"/>
                  </a:moveTo>
                  <a:lnTo>
                    <a:pt x="92709" y="0"/>
                  </a:lnTo>
                  <a:lnTo>
                    <a:pt x="108969" y="359"/>
                  </a:lnTo>
                  <a:lnTo>
                    <a:pt x="151032" y="9366"/>
                  </a:lnTo>
                  <a:lnTo>
                    <a:pt x="176053" y="42910"/>
                  </a:lnTo>
                  <a:lnTo>
                    <a:pt x="178434" y="61213"/>
                  </a:lnTo>
                  <a:lnTo>
                    <a:pt x="177530" y="72955"/>
                  </a:lnTo>
                  <a:lnTo>
                    <a:pt x="155834" y="108989"/>
                  </a:lnTo>
                  <a:lnTo>
                    <a:pt x="120776" y="121920"/>
                  </a:lnTo>
                  <a:lnTo>
                    <a:pt x="127611" y="126206"/>
                  </a:lnTo>
                  <a:lnTo>
                    <a:pt x="155352" y="154019"/>
                  </a:lnTo>
                  <a:lnTo>
                    <a:pt x="196087" y="218186"/>
                  </a:lnTo>
                  <a:lnTo>
                    <a:pt x="143382" y="218186"/>
                  </a:lnTo>
                  <a:lnTo>
                    <a:pt x="111632" y="170687"/>
                  </a:lnTo>
                  <a:lnTo>
                    <a:pt x="103822" y="159168"/>
                  </a:lnTo>
                  <a:lnTo>
                    <a:pt x="75183" y="129539"/>
                  </a:lnTo>
                  <a:lnTo>
                    <a:pt x="63118" y="127126"/>
                  </a:lnTo>
                  <a:lnTo>
                    <a:pt x="52958" y="127126"/>
                  </a:lnTo>
                  <a:lnTo>
                    <a:pt x="44068" y="127126"/>
                  </a:lnTo>
                  <a:lnTo>
                    <a:pt x="44068" y="218186"/>
                  </a:lnTo>
                  <a:lnTo>
                    <a:pt x="0" y="218186"/>
                  </a:lnTo>
                  <a:lnTo>
                    <a:pt x="0" y="0"/>
                  </a:lnTo>
                  <a:close/>
                </a:path>
              </a:pathLst>
            </a:custGeom>
            <a:ln w="10668">
              <a:solidFill>
                <a:srgbClr val="F97B2A"/>
              </a:solidFill>
            </a:ln>
          </p:spPr>
          <p:txBody>
            <a:bodyPr wrap="square" lIns="0" tIns="0" rIns="0" bIns="0" rtlCol="0"/>
            <a:lstStyle/>
            <a:p>
              <a:endParaRPr/>
            </a:p>
          </p:txBody>
        </p:sp>
        <p:sp>
          <p:nvSpPr>
            <p:cNvPr id="8" name="object 8"/>
            <p:cNvSpPr/>
            <p:nvPr/>
          </p:nvSpPr>
          <p:spPr>
            <a:xfrm>
              <a:off x="5284596" y="500379"/>
              <a:ext cx="465963" cy="22885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802633" y="505713"/>
              <a:ext cx="1452245" cy="218440"/>
            </a:xfrm>
            <a:custGeom>
              <a:avLst/>
              <a:gdLst/>
              <a:ahLst/>
              <a:cxnLst/>
              <a:rect l="l" t="t" r="r" b="b"/>
              <a:pathLst>
                <a:path w="1452245" h="218440">
                  <a:moveTo>
                    <a:pt x="1268983" y="0"/>
                  </a:moveTo>
                  <a:lnTo>
                    <a:pt x="1349502" y="0"/>
                  </a:lnTo>
                  <a:lnTo>
                    <a:pt x="1362313" y="261"/>
                  </a:lnTo>
                  <a:lnTo>
                    <a:pt x="1400296" y="7576"/>
                  </a:lnTo>
                  <a:lnTo>
                    <a:pt x="1430375" y="31898"/>
                  </a:lnTo>
                  <a:lnTo>
                    <a:pt x="1447919" y="70637"/>
                  </a:lnTo>
                  <a:lnTo>
                    <a:pt x="1451990" y="111125"/>
                  </a:lnTo>
                  <a:lnTo>
                    <a:pt x="1451564" y="124174"/>
                  </a:lnTo>
                  <a:lnTo>
                    <a:pt x="1440733" y="168943"/>
                  </a:lnTo>
                  <a:lnTo>
                    <a:pt x="1415674" y="201451"/>
                  </a:lnTo>
                  <a:lnTo>
                    <a:pt x="1373885" y="217043"/>
                  </a:lnTo>
                  <a:lnTo>
                    <a:pt x="1351914" y="218186"/>
                  </a:lnTo>
                  <a:lnTo>
                    <a:pt x="1268983" y="218186"/>
                  </a:lnTo>
                  <a:lnTo>
                    <a:pt x="1268983" y="0"/>
                  </a:lnTo>
                  <a:close/>
                </a:path>
                <a:path w="1452245" h="218440">
                  <a:moveTo>
                    <a:pt x="944752" y="0"/>
                  </a:moveTo>
                  <a:lnTo>
                    <a:pt x="988821" y="0"/>
                  </a:lnTo>
                  <a:lnTo>
                    <a:pt x="988821" y="218186"/>
                  </a:lnTo>
                  <a:lnTo>
                    <a:pt x="944752" y="218186"/>
                  </a:lnTo>
                  <a:lnTo>
                    <a:pt x="944752" y="0"/>
                  </a:lnTo>
                  <a:close/>
                </a:path>
                <a:path w="1452245" h="218440">
                  <a:moveTo>
                    <a:pt x="726820" y="0"/>
                  </a:moveTo>
                  <a:lnTo>
                    <a:pt x="813942" y="0"/>
                  </a:lnTo>
                  <a:lnTo>
                    <a:pt x="826085" y="140"/>
                  </a:lnTo>
                  <a:lnTo>
                    <a:pt x="868679" y="6603"/>
                  </a:lnTo>
                  <a:lnTo>
                    <a:pt x="895082" y="35218"/>
                  </a:lnTo>
                  <a:lnTo>
                    <a:pt x="898778" y="54863"/>
                  </a:lnTo>
                  <a:lnTo>
                    <a:pt x="898274" y="62412"/>
                  </a:lnTo>
                  <a:lnTo>
                    <a:pt x="874861" y="98667"/>
                  </a:lnTo>
                  <a:lnTo>
                    <a:pt x="868171" y="102235"/>
                  </a:lnTo>
                  <a:lnTo>
                    <a:pt x="877579" y="105687"/>
                  </a:lnTo>
                  <a:lnTo>
                    <a:pt x="906891" y="137255"/>
                  </a:lnTo>
                  <a:lnTo>
                    <a:pt x="909574" y="154939"/>
                  </a:lnTo>
                  <a:lnTo>
                    <a:pt x="909143" y="162321"/>
                  </a:lnTo>
                  <a:lnTo>
                    <a:pt x="889408" y="201826"/>
                  </a:lnTo>
                  <a:lnTo>
                    <a:pt x="854201" y="216662"/>
                  </a:lnTo>
                  <a:lnTo>
                    <a:pt x="801115" y="218186"/>
                  </a:lnTo>
                  <a:lnTo>
                    <a:pt x="726820" y="218186"/>
                  </a:lnTo>
                  <a:lnTo>
                    <a:pt x="726820" y="0"/>
                  </a:lnTo>
                  <a:close/>
                </a:path>
                <a:path w="1452245" h="218440">
                  <a:moveTo>
                    <a:pt x="423544" y="0"/>
                  </a:moveTo>
                  <a:lnTo>
                    <a:pt x="516254" y="0"/>
                  </a:lnTo>
                  <a:lnTo>
                    <a:pt x="532514" y="359"/>
                  </a:lnTo>
                  <a:lnTo>
                    <a:pt x="574577" y="9366"/>
                  </a:lnTo>
                  <a:lnTo>
                    <a:pt x="599598" y="42910"/>
                  </a:lnTo>
                  <a:lnTo>
                    <a:pt x="601979" y="61213"/>
                  </a:lnTo>
                  <a:lnTo>
                    <a:pt x="601075" y="72955"/>
                  </a:lnTo>
                  <a:lnTo>
                    <a:pt x="579379" y="108989"/>
                  </a:lnTo>
                  <a:lnTo>
                    <a:pt x="544321" y="121920"/>
                  </a:lnTo>
                  <a:lnTo>
                    <a:pt x="551156" y="126206"/>
                  </a:lnTo>
                  <a:lnTo>
                    <a:pt x="578897" y="154019"/>
                  </a:lnTo>
                  <a:lnTo>
                    <a:pt x="619632" y="218186"/>
                  </a:lnTo>
                  <a:lnTo>
                    <a:pt x="566927" y="218186"/>
                  </a:lnTo>
                  <a:lnTo>
                    <a:pt x="535177" y="170687"/>
                  </a:lnTo>
                  <a:lnTo>
                    <a:pt x="527367" y="159168"/>
                  </a:lnTo>
                  <a:lnTo>
                    <a:pt x="498728" y="129539"/>
                  </a:lnTo>
                  <a:lnTo>
                    <a:pt x="486663" y="127126"/>
                  </a:lnTo>
                  <a:lnTo>
                    <a:pt x="476503" y="127126"/>
                  </a:lnTo>
                  <a:lnTo>
                    <a:pt x="467613" y="127126"/>
                  </a:lnTo>
                  <a:lnTo>
                    <a:pt x="467613" y="218186"/>
                  </a:lnTo>
                  <a:lnTo>
                    <a:pt x="423544" y="218186"/>
                  </a:lnTo>
                  <a:lnTo>
                    <a:pt x="423544" y="0"/>
                  </a:lnTo>
                  <a:close/>
                </a:path>
                <a:path w="1452245" h="218440">
                  <a:moveTo>
                    <a:pt x="0" y="0"/>
                  </a:moveTo>
                  <a:lnTo>
                    <a:pt x="149605" y="0"/>
                  </a:lnTo>
                  <a:lnTo>
                    <a:pt x="149605" y="36957"/>
                  </a:lnTo>
                  <a:lnTo>
                    <a:pt x="44068" y="36957"/>
                  </a:lnTo>
                  <a:lnTo>
                    <a:pt x="44068" y="88519"/>
                  </a:lnTo>
                  <a:lnTo>
                    <a:pt x="135127" y="88519"/>
                  </a:lnTo>
                  <a:lnTo>
                    <a:pt x="135127" y="125475"/>
                  </a:lnTo>
                  <a:lnTo>
                    <a:pt x="44068" y="125475"/>
                  </a:lnTo>
                  <a:lnTo>
                    <a:pt x="44068" y="218186"/>
                  </a:lnTo>
                  <a:lnTo>
                    <a:pt x="0" y="218186"/>
                  </a:lnTo>
                  <a:lnTo>
                    <a:pt x="0" y="0"/>
                  </a:lnTo>
                  <a:close/>
                </a:path>
              </a:pathLst>
            </a:custGeom>
            <a:ln w="10668">
              <a:solidFill>
                <a:srgbClr val="F97B2A"/>
              </a:solidFill>
            </a:ln>
          </p:spPr>
          <p:txBody>
            <a:bodyPr wrap="square" lIns="0" tIns="0" rIns="0" bIns="0" rtlCol="0"/>
            <a:lstStyle/>
            <a:p>
              <a:endParaRPr/>
            </a:p>
          </p:txBody>
        </p:sp>
        <p:sp>
          <p:nvSpPr>
            <p:cNvPr id="10" name="object 10"/>
            <p:cNvSpPr/>
            <p:nvPr/>
          </p:nvSpPr>
          <p:spPr>
            <a:xfrm>
              <a:off x="3288410" y="500379"/>
              <a:ext cx="183769" cy="228854"/>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211451" y="502030"/>
              <a:ext cx="3956685" cy="226060"/>
            </a:xfrm>
            <a:custGeom>
              <a:avLst/>
              <a:gdLst/>
              <a:ahLst/>
              <a:cxnLst/>
              <a:rect l="l" t="t" r="r" b="b"/>
              <a:pathLst>
                <a:path w="3956685" h="226059">
                  <a:moveTo>
                    <a:pt x="484759" y="3683"/>
                  </a:moveTo>
                  <a:lnTo>
                    <a:pt x="531368" y="3683"/>
                  </a:lnTo>
                  <a:lnTo>
                    <a:pt x="618744" y="221869"/>
                  </a:lnTo>
                  <a:lnTo>
                    <a:pt x="570738" y="221869"/>
                  </a:lnTo>
                  <a:lnTo>
                    <a:pt x="551688" y="172339"/>
                  </a:lnTo>
                  <a:lnTo>
                    <a:pt x="464566" y="172339"/>
                  </a:lnTo>
                  <a:lnTo>
                    <a:pt x="446531" y="221869"/>
                  </a:lnTo>
                  <a:lnTo>
                    <a:pt x="399796" y="221869"/>
                  </a:lnTo>
                  <a:lnTo>
                    <a:pt x="484759" y="3683"/>
                  </a:lnTo>
                  <a:close/>
                </a:path>
                <a:path w="3956685" h="226059">
                  <a:moveTo>
                    <a:pt x="219329" y="3683"/>
                  </a:moveTo>
                  <a:lnTo>
                    <a:pt x="381000" y="3683"/>
                  </a:lnTo>
                  <a:lnTo>
                    <a:pt x="381000" y="40640"/>
                  </a:lnTo>
                  <a:lnTo>
                    <a:pt x="263271" y="40640"/>
                  </a:lnTo>
                  <a:lnTo>
                    <a:pt x="263271" y="89027"/>
                  </a:lnTo>
                  <a:lnTo>
                    <a:pt x="372872" y="89027"/>
                  </a:lnTo>
                  <a:lnTo>
                    <a:pt x="372872" y="125730"/>
                  </a:lnTo>
                  <a:lnTo>
                    <a:pt x="263271" y="125730"/>
                  </a:lnTo>
                  <a:lnTo>
                    <a:pt x="263271" y="185166"/>
                  </a:lnTo>
                  <a:lnTo>
                    <a:pt x="385191" y="185166"/>
                  </a:lnTo>
                  <a:lnTo>
                    <a:pt x="385191" y="221869"/>
                  </a:lnTo>
                  <a:lnTo>
                    <a:pt x="219329" y="221869"/>
                  </a:lnTo>
                  <a:lnTo>
                    <a:pt x="219329" y="3683"/>
                  </a:lnTo>
                  <a:close/>
                </a:path>
                <a:path w="3956685" h="226059">
                  <a:moveTo>
                    <a:pt x="0" y="3683"/>
                  </a:moveTo>
                  <a:lnTo>
                    <a:pt x="92710" y="3683"/>
                  </a:lnTo>
                  <a:lnTo>
                    <a:pt x="108969" y="4042"/>
                  </a:lnTo>
                  <a:lnTo>
                    <a:pt x="151032" y="13049"/>
                  </a:lnTo>
                  <a:lnTo>
                    <a:pt x="176053" y="46593"/>
                  </a:lnTo>
                  <a:lnTo>
                    <a:pt x="178435" y="64897"/>
                  </a:lnTo>
                  <a:lnTo>
                    <a:pt x="177530" y="76638"/>
                  </a:lnTo>
                  <a:lnTo>
                    <a:pt x="155834" y="112672"/>
                  </a:lnTo>
                  <a:lnTo>
                    <a:pt x="120776" y="125603"/>
                  </a:lnTo>
                  <a:lnTo>
                    <a:pt x="127611" y="129889"/>
                  </a:lnTo>
                  <a:lnTo>
                    <a:pt x="155352" y="157702"/>
                  </a:lnTo>
                  <a:lnTo>
                    <a:pt x="196087" y="221869"/>
                  </a:lnTo>
                  <a:lnTo>
                    <a:pt x="143382" y="221869"/>
                  </a:lnTo>
                  <a:lnTo>
                    <a:pt x="111632" y="174371"/>
                  </a:lnTo>
                  <a:lnTo>
                    <a:pt x="103822" y="162851"/>
                  </a:lnTo>
                  <a:lnTo>
                    <a:pt x="75184" y="133223"/>
                  </a:lnTo>
                  <a:lnTo>
                    <a:pt x="63118" y="130810"/>
                  </a:lnTo>
                  <a:lnTo>
                    <a:pt x="52959" y="130810"/>
                  </a:lnTo>
                  <a:lnTo>
                    <a:pt x="44068" y="130810"/>
                  </a:lnTo>
                  <a:lnTo>
                    <a:pt x="44068" y="221869"/>
                  </a:lnTo>
                  <a:lnTo>
                    <a:pt x="0" y="221869"/>
                  </a:lnTo>
                  <a:lnTo>
                    <a:pt x="0" y="3683"/>
                  </a:lnTo>
                  <a:close/>
                </a:path>
                <a:path w="3956685" h="226059">
                  <a:moveTo>
                    <a:pt x="3866388" y="0"/>
                  </a:moveTo>
                  <a:lnTo>
                    <a:pt x="3916572" y="10126"/>
                  </a:lnTo>
                  <a:lnTo>
                    <a:pt x="3944048" y="38988"/>
                  </a:lnTo>
                  <a:lnTo>
                    <a:pt x="3949954" y="66040"/>
                  </a:lnTo>
                  <a:lnTo>
                    <a:pt x="3905885" y="67945"/>
                  </a:lnTo>
                  <a:lnTo>
                    <a:pt x="3904124" y="60156"/>
                  </a:lnTo>
                  <a:lnTo>
                    <a:pt x="3901519" y="53546"/>
                  </a:lnTo>
                  <a:lnTo>
                    <a:pt x="3865879" y="36449"/>
                  </a:lnTo>
                  <a:lnTo>
                    <a:pt x="3856803" y="36947"/>
                  </a:lnTo>
                  <a:lnTo>
                    <a:pt x="3828796" y="52197"/>
                  </a:lnTo>
                  <a:lnTo>
                    <a:pt x="3828796" y="57912"/>
                  </a:lnTo>
                  <a:lnTo>
                    <a:pt x="3828796" y="62992"/>
                  </a:lnTo>
                  <a:lnTo>
                    <a:pt x="3875913" y="85725"/>
                  </a:lnTo>
                  <a:lnTo>
                    <a:pt x="3890942" y="89558"/>
                  </a:lnTo>
                  <a:lnTo>
                    <a:pt x="3903853" y="93440"/>
                  </a:lnTo>
                  <a:lnTo>
                    <a:pt x="3942752" y="116901"/>
                  </a:lnTo>
                  <a:lnTo>
                    <a:pt x="3956304" y="158369"/>
                  </a:lnTo>
                  <a:lnTo>
                    <a:pt x="3955641" y="167560"/>
                  </a:lnTo>
                  <a:lnTo>
                    <a:pt x="3933301" y="207708"/>
                  </a:lnTo>
                  <a:lnTo>
                    <a:pt x="3895010" y="223742"/>
                  </a:lnTo>
                  <a:lnTo>
                    <a:pt x="3868928" y="225679"/>
                  </a:lnTo>
                  <a:lnTo>
                    <a:pt x="3849449" y="224488"/>
                  </a:lnTo>
                  <a:lnTo>
                    <a:pt x="3805301" y="206629"/>
                  </a:lnTo>
                  <a:lnTo>
                    <a:pt x="3782119" y="168070"/>
                  </a:lnTo>
                  <a:lnTo>
                    <a:pt x="3778885" y="150876"/>
                  </a:lnTo>
                  <a:lnTo>
                    <a:pt x="3821684" y="146685"/>
                  </a:lnTo>
                  <a:lnTo>
                    <a:pt x="3824162" y="156753"/>
                  </a:lnTo>
                  <a:lnTo>
                    <a:pt x="3827605" y="165417"/>
                  </a:lnTo>
                  <a:lnTo>
                    <a:pt x="3859809" y="187846"/>
                  </a:lnTo>
                  <a:lnTo>
                    <a:pt x="3869309" y="188468"/>
                  </a:lnTo>
                  <a:lnTo>
                    <a:pt x="3879312" y="187918"/>
                  </a:lnTo>
                  <a:lnTo>
                    <a:pt x="3912235" y="166497"/>
                  </a:lnTo>
                  <a:lnTo>
                    <a:pt x="3912235" y="158496"/>
                  </a:lnTo>
                  <a:lnTo>
                    <a:pt x="3912235" y="153289"/>
                  </a:lnTo>
                  <a:lnTo>
                    <a:pt x="3879135" y="132175"/>
                  </a:lnTo>
                  <a:lnTo>
                    <a:pt x="3856482" y="126365"/>
                  </a:lnTo>
                  <a:lnTo>
                    <a:pt x="3840097" y="121723"/>
                  </a:lnTo>
                  <a:lnTo>
                    <a:pt x="3798063" y="95248"/>
                  </a:lnTo>
                  <a:lnTo>
                    <a:pt x="3786759" y="60833"/>
                  </a:lnTo>
                  <a:lnTo>
                    <a:pt x="3787352" y="52667"/>
                  </a:lnTo>
                  <a:lnTo>
                    <a:pt x="3807714" y="16843"/>
                  </a:lnTo>
                  <a:lnTo>
                    <a:pt x="3843067" y="1889"/>
                  </a:lnTo>
                  <a:lnTo>
                    <a:pt x="3854269" y="474"/>
                  </a:lnTo>
                  <a:lnTo>
                    <a:pt x="3866388" y="0"/>
                  </a:lnTo>
                  <a:close/>
                </a:path>
                <a:path w="3956685" h="226059">
                  <a:moveTo>
                    <a:pt x="2719197" y="0"/>
                  </a:moveTo>
                  <a:lnTo>
                    <a:pt x="2762615" y="7445"/>
                  </a:lnTo>
                  <a:lnTo>
                    <a:pt x="2796413" y="29845"/>
                  </a:lnTo>
                  <a:lnTo>
                    <a:pt x="2818130" y="65627"/>
                  </a:lnTo>
                  <a:lnTo>
                    <a:pt x="2825369" y="113030"/>
                  </a:lnTo>
                  <a:lnTo>
                    <a:pt x="2823563" y="138056"/>
                  </a:lnTo>
                  <a:lnTo>
                    <a:pt x="2809188" y="179395"/>
                  </a:lnTo>
                  <a:lnTo>
                    <a:pt x="2781071" y="208782"/>
                  </a:lnTo>
                  <a:lnTo>
                    <a:pt x="2742642" y="223692"/>
                  </a:lnTo>
                  <a:lnTo>
                    <a:pt x="2719832" y="225552"/>
                  </a:lnTo>
                  <a:lnTo>
                    <a:pt x="2696708" y="223696"/>
                  </a:lnTo>
                  <a:lnTo>
                    <a:pt x="2657984" y="208889"/>
                  </a:lnTo>
                  <a:lnTo>
                    <a:pt x="2629840" y="179699"/>
                  </a:lnTo>
                  <a:lnTo>
                    <a:pt x="2615465" y="138793"/>
                  </a:lnTo>
                  <a:lnTo>
                    <a:pt x="2613660" y="114173"/>
                  </a:lnTo>
                  <a:lnTo>
                    <a:pt x="2614281" y="98171"/>
                  </a:lnTo>
                  <a:lnTo>
                    <a:pt x="2623693" y="58166"/>
                  </a:lnTo>
                  <a:lnTo>
                    <a:pt x="2650561" y="22030"/>
                  </a:lnTo>
                  <a:lnTo>
                    <a:pt x="2694130" y="2127"/>
                  </a:lnTo>
                  <a:lnTo>
                    <a:pt x="2719197" y="0"/>
                  </a:lnTo>
                  <a:close/>
                </a:path>
                <a:path w="3956685" h="226059">
                  <a:moveTo>
                    <a:pt x="1873377" y="0"/>
                  </a:moveTo>
                  <a:lnTo>
                    <a:pt x="1916795" y="7445"/>
                  </a:lnTo>
                  <a:lnTo>
                    <a:pt x="1950593" y="29845"/>
                  </a:lnTo>
                  <a:lnTo>
                    <a:pt x="1972310" y="65627"/>
                  </a:lnTo>
                  <a:lnTo>
                    <a:pt x="1979549" y="113030"/>
                  </a:lnTo>
                  <a:lnTo>
                    <a:pt x="1977743" y="138056"/>
                  </a:lnTo>
                  <a:lnTo>
                    <a:pt x="1963368" y="179395"/>
                  </a:lnTo>
                  <a:lnTo>
                    <a:pt x="1935251" y="208782"/>
                  </a:lnTo>
                  <a:lnTo>
                    <a:pt x="1896822" y="223692"/>
                  </a:lnTo>
                  <a:lnTo>
                    <a:pt x="1874012" y="225552"/>
                  </a:lnTo>
                  <a:lnTo>
                    <a:pt x="1850888" y="223696"/>
                  </a:lnTo>
                  <a:lnTo>
                    <a:pt x="1812164" y="208889"/>
                  </a:lnTo>
                  <a:lnTo>
                    <a:pt x="1784020" y="179699"/>
                  </a:lnTo>
                  <a:lnTo>
                    <a:pt x="1769645" y="138793"/>
                  </a:lnTo>
                  <a:lnTo>
                    <a:pt x="1767839" y="114173"/>
                  </a:lnTo>
                  <a:lnTo>
                    <a:pt x="1768461" y="98171"/>
                  </a:lnTo>
                  <a:lnTo>
                    <a:pt x="1777873" y="58166"/>
                  </a:lnTo>
                  <a:lnTo>
                    <a:pt x="1804741" y="22030"/>
                  </a:lnTo>
                  <a:lnTo>
                    <a:pt x="1848310" y="2127"/>
                  </a:lnTo>
                  <a:lnTo>
                    <a:pt x="1873377" y="0"/>
                  </a:lnTo>
                  <a:close/>
                </a:path>
              </a:pathLst>
            </a:custGeom>
            <a:ln w="10668">
              <a:solidFill>
                <a:srgbClr val="F97B2A"/>
              </a:solidFill>
            </a:ln>
          </p:spPr>
          <p:txBody>
            <a:bodyPr wrap="square" lIns="0" tIns="0" rIns="0" bIns="0" rtlCol="0"/>
            <a:lstStyle/>
            <a:p>
              <a:endParaRPr/>
            </a:p>
          </p:txBody>
        </p:sp>
        <p:sp>
          <p:nvSpPr>
            <p:cNvPr id="12" name="object 12"/>
            <p:cNvSpPr/>
            <p:nvPr/>
          </p:nvSpPr>
          <p:spPr>
            <a:xfrm>
              <a:off x="3496310" y="496696"/>
              <a:ext cx="188087" cy="23634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2841752" y="502030"/>
              <a:ext cx="416559" cy="226060"/>
            </a:xfrm>
            <a:custGeom>
              <a:avLst/>
              <a:gdLst/>
              <a:ahLst/>
              <a:cxnLst/>
              <a:rect l="l" t="t" r="r" b="b"/>
              <a:pathLst>
                <a:path w="416560" h="226059">
                  <a:moveTo>
                    <a:pt x="310388" y="0"/>
                  </a:moveTo>
                  <a:lnTo>
                    <a:pt x="353806" y="7445"/>
                  </a:lnTo>
                  <a:lnTo>
                    <a:pt x="387604" y="29845"/>
                  </a:lnTo>
                  <a:lnTo>
                    <a:pt x="409320" y="65627"/>
                  </a:lnTo>
                  <a:lnTo>
                    <a:pt x="416560" y="113030"/>
                  </a:lnTo>
                  <a:lnTo>
                    <a:pt x="414754" y="138056"/>
                  </a:lnTo>
                  <a:lnTo>
                    <a:pt x="400379" y="179395"/>
                  </a:lnTo>
                  <a:lnTo>
                    <a:pt x="372262" y="208782"/>
                  </a:lnTo>
                  <a:lnTo>
                    <a:pt x="333833" y="223692"/>
                  </a:lnTo>
                  <a:lnTo>
                    <a:pt x="311023" y="225552"/>
                  </a:lnTo>
                  <a:lnTo>
                    <a:pt x="287899" y="223696"/>
                  </a:lnTo>
                  <a:lnTo>
                    <a:pt x="249175" y="208889"/>
                  </a:lnTo>
                  <a:lnTo>
                    <a:pt x="221031" y="179699"/>
                  </a:lnTo>
                  <a:lnTo>
                    <a:pt x="206656" y="138793"/>
                  </a:lnTo>
                  <a:lnTo>
                    <a:pt x="204850" y="114173"/>
                  </a:lnTo>
                  <a:lnTo>
                    <a:pt x="205472" y="98171"/>
                  </a:lnTo>
                  <a:lnTo>
                    <a:pt x="214884" y="58166"/>
                  </a:lnTo>
                  <a:lnTo>
                    <a:pt x="241752" y="22030"/>
                  </a:lnTo>
                  <a:lnTo>
                    <a:pt x="285321" y="2127"/>
                  </a:lnTo>
                  <a:lnTo>
                    <a:pt x="310388" y="0"/>
                  </a:lnTo>
                  <a:close/>
                </a:path>
                <a:path w="416560" h="226059">
                  <a:moveTo>
                    <a:pt x="87503" y="0"/>
                  </a:moveTo>
                  <a:lnTo>
                    <a:pt x="137687" y="10126"/>
                  </a:lnTo>
                  <a:lnTo>
                    <a:pt x="165163" y="38988"/>
                  </a:lnTo>
                  <a:lnTo>
                    <a:pt x="171069" y="66040"/>
                  </a:lnTo>
                  <a:lnTo>
                    <a:pt x="127000" y="67945"/>
                  </a:lnTo>
                  <a:lnTo>
                    <a:pt x="125239" y="60156"/>
                  </a:lnTo>
                  <a:lnTo>
                    <a:pt x="122634" y="53546"/>
                  </a:lnTo>
                  <a:lnTo>
                    <a:pt x="86995" y="36449"/>
                  </a:lnTo>
                  <a:lnTo>
                    <a:pt x="77918" y="36947"/>
                  </a:lnTo>
                  <a:lnTo>
                    <a:pt x="49911" y="52197"/>
                  </a:lnTo>
                  <a:lnTo>
                    <a:pt x="49911" y="57912"/>
                  </a:lnTo>
                  <a:lnTo>
                    <a:pt x="49911" y="62992"/>
                  </a:lnTo>
                  <a:lnTo>
                    <a:pt x="97028" y="85725"/>
                  </a:lnTo>
                  <a:lnTo>
                    <a:pt x="112057" y="89558"/>
                  </a:lnTo>
                  <a:lnTo>
                    <a:pt x="124968" y="93440"/>
                  </a:lnTo>
                  <a:lnTo>
                    <a:pt x="163867" y="116901"/>
                  </a:lnTo>
                  <a:lnTo>
                    <a:pt x="177419" y="158369"/>
                  </a:lnTo>
                  <a:lnTo>
                    <a:pt x="176756" y="167560"/>
                  </a:lnTo>
                  <a:lnTo>
                    <a:pt x="154416" y="207708"/>
                  </a:lnTo>
                  <a:lnTo>
                    <a:pt x="116125" y="223742"/>
                  </a:lnTo>
                  <a:lnTo>
                    <a:pt x="90043" y="225679"/>
                  </a:lnTo>
                  <a:lnTo>
                    <a:pt x="70564" y="224488"/>
                  </a:lnTo>
                  <a:lnTo>
                    <a:pt x="26416" y="206629"/>
                  </a:lnTo>
                  <a:lnTo>
                    <a:pt x="3234" y="168070"/>
                  </a:lnTo>
                  <a:lnTo>
                    <a:pt x="0" y="150876"/>
                  </a:lnTo>
                  <a:lnTo>
                    <a:pt x="42799" y="146685"/>
                  </a:lnTo>
                  <a:lnTo>
                    <a:pt x="45277" y="156753"/>
                  </a:lnTo>
                  <a:lnTo>
                    <a:pt x="48720" y="165417"/>
                  </a:lnTo>
                  <a:lnTo>
                    <a:pt x="80924" y="187846"/>
                  </a:lnTo>
                  <a:lnTo>
                    <a:pt x="90424" y="188468"/>
                  </a:lnTo>
                  <a:lnTo>
                    <a:pt x="100427" y="187918"/>
                  </a:lnTo>
                  <a:lnTo>
                    <a:pt x="133350" y="166497"/>
                  </a:lnTo>
                  <a:lnTo>
                    <a:pt x="133350" y="158496"/>
                  </a:lnTo>
                  <a:lnTo>
                    <a:pt x="133350" y="153289"/>
                  </a:lnTo>
                  <a:lnTo>
                    <a:pt x="100250" y="132175"/>
                  </a:lnTo>
                  <a:lnTo>
                    <a:pt x="77597" y="126365"/>
                  </a:lnTo>
                  <a:lnTo>
                    <a:pt x="61212" y="121723"/>
                  </a:lnTo>
                  <a:lnTo>
                    <a:pt x="19178" y="95248"/>
                  </a:lnTo>
                  <a:lnTo>
                    <a:pt x="7874" y="60833"/>
                  </a:lnTo>
                  <a:lnTo>
                    <a:pt x="8467" y="52667"/>
                  </a:lnTo>
                  <a:lnTo>
                    <a:pt x="28829" y="16843"/>
                  </a:lnTo>
                  <a:lnTo>
                    <a:pt x="64182" y="1889"/>
                  </a:lnTo>
                  <a:lnTo>
                    <a:pt x="75384" y="474"/>
                  </a:lnTo>
                  <a:lnTo>
                    <a:pt x="87503" y="0"/>
                  </a:lnTo>
                  <a:close/>
                </a:path>
              </a:pathLst>
            </a:custGeom>
            <a:ln w="10668">
              <a:solidFill>
                <a:srgbClr val="F97B2A"/>
              </a:solidFill>
            </a:ln>
          </p:spPr>
          <p:txBody>
            <a:bodyPr wrap="square" lIns="0" tIns="0" rIns="0" bIns="0" rtlCol="0"/>
            <a:lstStyle/>
            <a:p>
              <a:endParaRPr/>
            </a:p>
          </p:txBody>
        </p:sp>
        <p:sp>
          <p:nvSpPr>
            <p:cNvPr id="14" name="object 14"/>
            <p:cNvSpPr/>
            <p:nvPr/>
          </p:nvSpPr>
          <p:spPr>
            <a:xfrm>
              <a:off x="3233801" y="867790"/>
              <a:ext cx="2362073" cy="225679"/>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497452" y="905382"/>
              <a:ext cx="1844675" cy="150495"/>
            </a:xfrm>
            <a:custGeom>
              <a:avLst/>
              <a:gdLst/>
              <a:ahLst/>
              <a:cxnLst/>
              <a:rect l="l" t="t" r="r" b="b"/>
              <a:pathLst>
                <a:path w="1844675" h="150494">
                  <a:moveTo>
                    <a:pt x="1304798" y="17017"/>
                  </a:moveTo>
                  <a:lnTo>
                    <a:pt x="1275334" y="97916"/>
                  </a:lnTo>
                  <a:lnTo>
                    <a:pt x="1334897" y="97916"/>
                  </a:lnTo>
                  <a:lnTo>
                    <a:pt x="1304798" y="17017"/>
                  </a:lnTo>
                  <a:close/>
                </a:path>
                <a:path w="1844675" h="150494">
                  <a:moveTo>
                    <a:pt x="870331" y="3047"/>
                  </a:moveTo>
                  <a:lnTo>
                    <a:pt x="870331" y="58419"/>
                  </a:lnTo>
                  <a:lnTo>
                    <a:pt x="902843" y="58419"/>
                  </a:lnTo>
                  <a:lnTo>
                    <a:pt x="942467" y="55625"/>
                  </a:lnTo>
                  <a:lnTo>
                    <a:pt x="954786" y="46481"/>
                  </a:lnTo>
                  <a:lnTo>
                    <a:pt x="957834" y="42037"/>
                  </a:lnTo>
                  <a:lnTo>
                    <a:pt x="959231" y="36575"/>
                  </a:lnTo>
                  <a:lnTo>
                    <a:pt x="959231" y="30099"/>
                  </a:lnTo>
                  <a:lnTo>
                    <a:pt x="959231" y="22732"/>
                  </a:lnTo>
                  <a:lnTo>
                    <a:pt x="957326" y="16763"/>
                  </a:lnTo>
                  <a:lnTo>
                    <a:pt x="953388" y="12318"/>
                  </a:lnTo>
                  <a:lnTo>
                    <a:pt x="949451" y="7746"/>
                  </a:lnTo>
                  <a:lnTo>
                    <a:pt x="904621" y="3047"/>
                  </a:lnTo>
                  <a:lnTo>
                    <a:pt x="870331" y="3047"/>
                  </a:lnTo>
                  <a:close/>
                </a:path>
                <a:path w="1844675" h="150494">
                  <a:moveTo>
                    <a:pt x="1784223" y="0"/>
                  </a:moveTo>
                  <a:lnTo>
                    <a:pt x="1740281" y="18668"/>
                  </a:lnTo>
                  <a:lnTo>
                    <a:pt x="1724671" y="57388"/>
                  </a:lnTo>
                  <a:lnTo>
                    <a:pt x="1723644" y="75056"/>
                  </a:lnTo>
                  <a:lnTo>
                    <a:pt x="1724713" y="92436"/>
                  </a:lnTo>
                  <a:lnTo>
                    <a:pt x="1740662" y="131190"/>
                  </a:lnTo>
                  <a:lnTo>
                    <a:pt x="1784223" y="150367"/>
                  </a:lnTo>
                  <a:lnTo>
                    <a:pt x="1796774" y="149177"/>
                  </a:lnTo>
                  <a:lnTo>
                    <a:pt x="1834810" y="120677"/>
                  </a:lnTo>
                  <a:lnTo>
                    <a:pt x="1844294" y="74421"/>
                  </a:lnTo>
                  <a:lnTo>
                    <a:pt x="1843270" y="56850"/>
                  </a:lnTo>
                  <a:lnTo>
                    <a:pt x="1827911" y="18541"/>
                  </a:lnTo>
                  <a:lnTo>
                    <a:pt x="1784223" y="0"/>
                  </a:lnTo>
                  <a:close/>
                </a:path>
                <a:path w="1844675" h="150494">
                  <a:moveTo>
                    <a:pt x="60579" y="0"/>
                  </a:moveTo>
                  <a:lnTo>
                    <a:pt x="16637" y="18668"/>
                  </a:lnTo>
                  <a:lnTo>
                    <a:pt x="1027" y="57388"/>
                  </a:lnTo>
                  <a:lnTo>
                    <a:pt x="0" y="75056"/>
                  </a:lnTo>
                  <a:lnTo>
                    <a:pt x="1069" y="92436"/>
                  </a:lnTo>
                  <a:lnTo>
                    <a:pt x="17018" y="131190"/>
                  </a:lnTo>
                  <a:lnTo>
                    <a:pt x="60579" y="150367"/>
                  </a:lnTo>
                  <a:lnTo>
                    <a:pt x="73130" y="149177"/>
                  </a:lnTo>
                  <a:lnTo>
                    <a:pt x="111166" y="120677"/>
                  </a:lnTo>
                  <a:lnTo>
                    <a:pt x="120650" y="74421"/>
                  </a:lnTo>
                  <a:lnTo>
                    <a:pt x="119626" y="56850"/>
                  </a:lnTo>
                  <a:lnTo>
                    <a:pt x="104267" y="18541"/>
                  </a:lnTo>
                  <a:lnTo>
                    <a:pt x="60579" y="0"/>
                  </a:lnTo>
                  <a:close/>
                </a:path>
              </a:pathLst>
            </a:custGeom>
            <a:ln w="10668">
              <a:solidFill>
                <a:srgbClr val="F97B2A"/>
              </a:solidFill>
            </a:ln>
          </p:spPr>
          <p:txBody>
            <a:bodyPr wrap="square" lIns="0" tIns="0" rIns="0" bIns="0" rtlCol="0"/>
            <a:lstStyle/>
            <a:p>
              <a:endParaRPr/>
            </a:p>
          </p:txBody>
        </p:sp>
        <p:sp>
          <p:nvSpPr>
            <p:cNvPr id="16" name="object 16"/>
            <p:cNvSpPr/>
            <p:nvPr/>
          </p:nvSpPr>
          <p:spPr>
            <a:xfrm>
              <a:off x="5417439" y="866139"/>
              <a:ext cx="183769" cy="228854"/>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4120895" y="871474"/>
              <a:ext cx="1021080" cy="218440"/>
            </a:xfrm>
            <a:custGeom>
              <a:avLst/>
              <a:gdLst/>
              <a:ahLst/>
              <a:cxnLst/>
              <a:rect l="l" t="t" r="r" b="b"/>
              <a:pathLst>
                <a:path w="1021079" h="218440">
                  <a:moveTo>
                    <a:pt x="977011" y="0"/>
                  </a:moveTo>
                  <a:lnTo>
                    <a:pt x="1021079" y="0"/>
                  </a:lnTo>
                  <a:lnTo>
                    <a:pt x="1021079" y="218186"/>
                  </a:lnTo>
                  <a:lnTo>
                    <a:pt x="977011" y="218186"/>
                  </a:lnTo>
                  <a:lnTo>
                    <a:pt x="977011" y="0"/>
                  </a:lnTo>
                  <a:close/>
                </a:path>
                <a:path w="1021079" h="218440">
                  <a:moveTo>
                    <a:pt x="776858" y="0"/>
                  </a:moveTo>
                  <a:lnTo>
                    <a:pt x="950213" y="0"/>
                  </a:lnTo>
                  <a:lnTo>
                    <a:pt x="950213" y="36956"/>
                  </a:lnTo>
                  <a:lnTo>
                    <a:pt x="885570" y="36956"/>
                  </a:lnTo>
                  <a:lnTo>
                    <a:pt x="885570" y="218186"/>
                  </a:lnTo>
                  <a:lnTo>
                    <a:pt x="841501" y="218186"/>
                  </a:lnTo>
                  <a:lnTo>
                    <a:pt x="841501" y="36956"/>
                  </a:lnTo>
                  <a:lnTo>
                    <a:pt x="776858" y="36956"/>
                  </a:lnTo>
                  <a:lnTo>
                    <a:pt x="776858" y="0"/>
                  </a:lnTo>
                  <a:close/>
                </a:path>
                <a:path w="1021079" h="218440">
                  <a:moveTo>
                    <a:pt x="658621" y="0"/>
                  </a:moveTo>
                  <a:lnTo>
                    <a:pt x="705230" y="0"/>
                  </a:lnTo>
                  <a:lnTo>
                    <a:pt x="792606" y="218186"/>
                  </a:lnTo>
                  <a:lnTo>
                    <a:pt x="744601" y="218186"/>
                  </a:lnTo>
                  <a:lnTo>
                    <a:pt x="725551" y="168655"/>
                  </a:lnTo>
                  <a:lnTo>
                    <a:pt x="638428" y="168655"/>
                  </a:lnTo>
                  <a:lnTo>
                    <a:pt x="620394" y="218186"/>
                  </a:lnTo>
                  <a:lnTo>
                    <a:pt x="573658" y="218186"/>
                  </a:lnTo>
                  <a:lnTo>
                    <a:pt x="658621" y="0"/>
                  </a:lnTo>
                  <a:close/>
                </a:path>
                <a:path w="1021079" h="218440">
                  <a:moveTo>
                    <a:pt x="393700" y="0"/>
                  </a:moveTo>
                  <a:lnTo>
                    <a:pt x="441451" y="0"/>
                  </a:lnTo>
                  <a:lnTo>
                    <a:pt x="496696" y="161543"/>
                  </a:lnTo>
                  <a:lnTo>
                    <a:pt x="550037" y="0"/>
                  </a:lnTo>
                  <a:lnTo>
                    <a:pt x="596773" y="0"/>
                  </a:lnTo>
                  <a:lnTo>
                    <a:pt x="518667" y="218186"/>
                  </a:lnTo>
                  <a:lnTo>
                    <a:pt x="471677" y="218186"/>
                  </a:lnTo>
                  <a:lnTo>
                    <a:pt x="393700" y="0"/>
                  </a:lnTo>
                  <a:close/>
                </a:path>
                <a:path w="1021079" h="218440">
                  <a:moveTo>
                    <a:pt x="202818" y="0"/>
                  </a:moveTo>
                  <a:lnTo>
                    <a:pt x="295528" y="0"/>
                  </a:lnTo>
                  <a:lnTo>
                    <a:pt x="311788" y="359"/>
                  </a:lnTo>
                  <a:lnTo>
                    <a:pt x="353851" y="9366"/>
                  </a:lnTo>
                  <a:lnTo>
                    <a:pt x="378872" y="42910"/>
                  </a:lnTo>
                  <a:lnTo>
                    <a:pt x="381253" y="61213"/>
                  </a:lnTo>
                  <a:lnTo>
                    <a:pt x="380349" y="72955"/>
                  </a:lnTo>
                  <a:lnTo>
                    <a:pt x="358653" y="108989"/>
                  </a:lnTo>
                  <a:lnTo>
                    <a:pt x="323595" y="121920"/>
                  </a:lnTo>
                  <a:lnTo>
                    <a:pt x="330430" y="126206"/>
                  </a:lnTo>
                  <a:lnTo>
                    <a:pt x="358171" y="154019"/>
                  </a:lnTo>
                  <a:lnTo>
                    <a:pt x="398906" y="218186"/>
                  </a:lnTo>
                  <a:lnTo>
                    <a:pt x="346201" y="218186"/>
                  </a:lnTo>
                  <a:lnTo>
                    <a:pt x="314451" y="170687"/>
                  </a:lnTo>
                  <a:lnTo>
                    <a:pt x="306641" y="159168"/>
                  </a:lnTo>
                  <a:lnTo>
                    <a:pt x="278002" y="129539"/>
                  </a:lnTo>
                  <a:lnTo>
                    <a:pt x="265938" y="127126"/>
                  </a:lnTo>
                  <a:lnTo>
                    <a:pt x="255777" y="127126"/>
                  </a:lnTo>
                  <a:lnTo>
                    <a:pt x="246887" y="127126"/>
                  </a:lnTo>
                  <a:lnTo>
                    <a:pt x="246887" y="218186"/>
                  </a:lnTo>
                  <a:lnTo>
                    <a:pt x="202818" y="218186"/>
                  </a:lnTo>
                  <a:lnTo>
                    <a:pt x="202818" y="0"/>
                  </a:lnTo>
                  <a:close/>
                </a:path>
                <a:path w="1021079" h="218440">
                  <a:moveTo>
                    <a:pt x="0" y="0"/>
                  </a:moveTo>
                  <a:lnTo>
                    <a:pt x="161670" y="0"/>
                  </a:lnTo>
                  <a:lnTo>
                    <a:pt x="161670" y="36956"/>
                  </a:lnTo>
                  <a:lnTo>
                    <a:pt x="43941" y="36956"/>
                  </a:lnTo>
                  <a:lnTo>
                    <a:pt x="43941" y="85343"/>
                  </a:lnTo>
                  <a:lnTo>
                    <a:pt x="153542" y="85343"/>
                  </a:lnTo>
                  <a:lnTo>
                    <a:pt x="153542" y="122047"/>
                  </a:lnTo>
                  <a:lnTo>
                    <a:pt x="43941" y="122047"/>
                  </a:lnTo>
                  <a:lnTo>
                    <a:pt x="43941" y="181483"/>
                  </a:lnTo>
                  <a:lnTo>
                    <a:pt x="165862" y="181483"/>
                  </a:lnTo>
                  <a:lnTo>
                    <a:pt x="165862" y="218186"/>
                  </a:lnTo>
                  <a:lnTo>
                    <a:pt x="0" y="218186"/>
                  </a:lnTo>
                  <a:lnTo>
                    <a:pt x="0" y="0"/>
                  </a:lnTo>
                  <a:close/>
                </a:path>
              </a:pathLst>
            </a:custGeom>
            <a:ln w="10668">
              <a:solidFill>
                <a:srgbClr val="F97B2A"/>
              </a:solidFill>
            </a:ln>
          </p:spPr>
          <p:txBody>
            <a:bodyPr wrap="square" lIns="0" tIns="0" rIns="0" bIns="0" rtlCol="0"/>
            <a:lstStyle/>
            <a:p>
              <a:endParaRPr/>
            </a:p>
          </p:txBody>
        </p:sp>
        <p:sp>
          <p:nvSpPr>
            <p:cNvPr id="18" name="object 18"/>
            <p:cNvSpPr/>
            <p:nvPr/>
          </p:nvSpPr>
          <p:spPr>
            <a:xfrm>
              <a:off x="3693795" y="866139"/>
              <a:ext cx="183769" cy="228854"/>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5175630" y="867790"/>
              <a:ext cx="212090" cy="226060"/>
            </a:xfrm>
            <a:custGeom>
              <a:avLst/>
              <a:gdLst/>
              <a:ahLst/>
              <a:cxnLst/>
              <a:rect l="l" t="t" r="r" b="b"/>
              <a:pathLst>
                <a:path w="212089" h="226059">
                  <a:moveTo>
                    <a:pt x="105537" y="0"/>
                  </a:moveTo>
                  <a:lnTo>
                    <a:pt x="148955" y="7445"/>
                  </a:lnTo>
                  <a:lnTo>
                    <a:pt x="182753" y="29845"/>
                  </a:lnTo>
                  <a:lnTo>
                    <a:pt x="204470" y="65627"/>
                  </a:lnTo>
                  <a:lnTo>
                    <a:pt x="211709" y="113030"/>
                  </a:lnTo>
                  <a:lnTo>
                    <a:pt x="209903" y="138056"/>
                  </a:lnTo>
                  <a:lnTo>
                    <a:pt x="195528" y="179395"/>
                  </a:lnTo>
                  <a:lnTo>
                    <a:pt x="167411" y="208782"/>
                  </a:lnTo>
                  <a:lnTo>
                    <a:pt x="128982" y="223692"/>
                  </a:lnTo>
                  <a:lnTo>
                    <a:pt x="106172" y="225551"/>
                  </a:lnTo>
                  <a:lnTo>
                    <a:pt x="83048" y="223696"/>
                  </a:lnTo>
                  <a:lnTo>
                    <a:pt x="44324" y="208889"/>
                  </a:lnTo>
                  <a:lnTo>
                    <a:pt x="16180" y="179699"/>
                  </a:lnTo>
                  <a:lnTo>
                    <a:pt x="1805" y="138793"/>
                  </a:lnTo>
                  <a:lnTo>
                    <a:pt x="0" y="114173"/>
                  </a:lnTo>
                  <a:lnTo>
                    <a:pt x="621" y="98171"/>
                  </a:lnTo>
                  <a:lnTo>
                    <a:pt x="10033" y="58166"/>
                  </a:lnTo>
                  <a:lnTo>
                    <a:pt x="36901" y="22030"/>
                  </a:lnTo>
                  <a:lnTo>
                    <a:pt x="80470" y="2127"/>
                  </a:lnTo>
                  <a:lnTo>
                    <a:pt x="105537" y="0"/>
                  </a:lnTo>
                  <a:close/>
                </a:path>
              </a:pathLst>
            </a:custGeom>
            <a:ln w="10668">
              <a:solidFill>
                <a:srgbClr val="F97B2A"/>
              </a:solidFill>
            </a:ln>
          </p:spPr>
          <p:txBody>
            <a:bodyPr wrap="square" lIns="0" tIns="0" rIns="0" bIns="0" rtlCol="0"/>
            <a:lstStyle/>
            <a:p>
              <a:endParaRPr/>
            </a:p>
          </p:txBody>
        </p:sp>
        <p:sp>
          <p:nvSpPr>
            <p:cNvPr id="20" name="object 20"/>
            <p:cNvSpPr/>
            <p:nvPr/>
          </p:nvSpPr>
          <p:spPr>
            <a:xfrm>
              <a:off x="3901694" y="862456"/>
              <a:ext cx="188087" cy="236347"/>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3233801" y="867790"/>
              <a:ext cx="429895" cy="226060"/>
            </a:xfrm>
            <a:custGeom>
              <a:avLst/>
              <a:gdLst/>
              <a:ahLst/>
              <a:cxnLst/>
              <a:rect l="l" t="t" r="r" b="b"/>
              <a:pathLst>
                <a:path w="429895" h="226059">
                  <a:moveTo>
                    <a:pt x="323723" y="0"/>
                  </a:moveTo>
                  <a:lnTo>
                    <a:pt x="367141" y="7445"/>
                  </a:lnTo>
                  <a:lnTo>
                    <a:pt x="400938" y="29845"/>
                  </a:lnTo>
                  <a:lnTo>
                    <a:pt x="422656" y="65627"/>
                  </a:lnTo>
                  <a:lnTo>
                    <a:pt x="429895" y="113030"/>
                  </a:lnTo>
                  <a:lnTo>
                    <a:pt x="428089" y="138056"/>
                  </a:lnTo>
                  <a:lnTo>
                    <a:pt x="413714" y="179395"/>
                  </a:lnTo>
                  <a:lnTo>
                    <a:pt x="385597" y="208782"/>
                  </a:lnTo>
                  <a:lnTo>
                    <a:pt x="347168" y="223692"/>
                  </a:lnTo>
                  <a:lnTo>
                    <a:pt x="324358" y="225551"/>
                  </a:lnTo>
                  <a:lnTo>
                    <a:pt x="301234" y="223696"/>
                  </a:lnTo>
                  <a:lnTo>
                    <a:pt x="262510" y="208889"/>
                  </a:lnTo>
                  <a:lnTo>
                    <a:pt x="234366" y="179699"/>
                  </a:lnTo>
                  <a:lnTo>
                    <a:pt x="219991" y="138793"/>
                  </a:lnTo>
                  <a:lnTo>
                    <a:pt x="218186" y="114173"/>
                  </a:lnTo>
                  <a:lnTo>
                    <a:pt x="218807" y="98171"/>
                  </a:lnTo>
                  <a:lnTo>
                    <a:pt x="228219" y="58166"/>
                  </a:lnTo>
                  <a:lnTo>
                    <a:pt x="255087" y="22030"/>
                  </a:lnTo>
                  <a:lnTo>
                    <a:pt x="298656" y="2127"/>
                  </a:lnTo>
                  <a:lnTo>
                    <a:pt x="323723" y="0"/>
                  </a:lnTo>
                  <a:close/>
                </a:path>
                <a:path w="429895" h="226059">
                  <a:moveTo>
                    <a:pt x="102108" y="0"/>
                  </a:moveTo>
                  <a:lnTo>
                    <a:pt x="153650" y="13287"/>
                  </a:lnTo>
                  <a:lnTo>
                    <a:pt x="185187" y="51446"/>
                  </a:lnTo>
                  <a:lnTo>
                    <a:pt x="189357" y="63754"/>
                  </a:lnTo>
                  <a:lnTo>
                    <a:pt x="145796" y="74168"/>
                  </a:lnTo>
                  <a:lnTo>
                    <a:pt x="143347" y="66143"/>
                  </a:lnTo>
                  <a:lnTo>
                    <a:pt x="139826" y="59023"/>
                  </a:lnTo>
                  <a:lnTo>
                    <a:pt x="99822" y="37592"/>
                  </a:lnTo>
                  <a:lnTo>
                    <a:pt x="88276" y="38685"/>
                  </a:lnTo>
                  <a:lnTo>
                    <a:pt x="53857" y="65087"/>
                  </a:lnTo>
                  <a:lnTo>
                    <a:pt x="45338" y="111379"/>
                  </a:lnTo>
                  <a:lnTo>
                    <a:pt x="46267" y="130625"/>
                  </a:lnTo>
                  <a:lnTo>
                    <a:pt x="60198" y="170434"/>
                  </a:lnTo>
                  <a:lnTo>
                    <a:pt x="98933" y="187960"/>
                  </a:lnTo>
                  <a:lnTo>
                    <a:pt x="107388" y="187267"/>
                  </a:lnTo>
                  <a:lnTo>
                    <a:pt x="140001" y="162385"/>
                  </a:lnTo>
                  <a:lnTo>
                    <a:pt x="147320" y="141605"/>
                  </a:lnTo>
                  <a:lnTo>
                    <a:pt x="189991" y="155194"/>
                  </a:lnTo>
                  <a:lnTo>
                    <a:pt x="167971" y="198449"/>
                  </a:lnTo>
                  <a:lnTo>
                    <a:pt x="131429" y="221249"/>
                  </a:lnTo>
                  <a:lnTo>
                    <a:pt x="99313" y="225551"/>
                  </a:lnTo>
                  <a:lnTo>
                    <a:pt x="78571" y="223696"/>
                  </a:lnTo>
                  <a:lnTo>
                    <a:pt x="42896" y="208889"/>
                  </a:lnTo>
                  <a:lnTo>
                    <a:pt x="15698" y="179742"/>
                  </a:lnTo>
                  <a:lnTo>
                    <a:pt x="1740" y="139114"/>
                  </a:lnTo>
                  <a:lnTo>
                    <a:pt x="0" y="114681"/>
                  </a:lnTo>
                  <a:lnTo>
                    <a:pt x="1742" y="88963"/>
                  </a:lnTo>
                  <a:lnTo>
                    <a:pt x="15751" y="46672"/>
                  </a:lnTo>
                  <a:lnTo>
                    <a:pt x="43261" y="16930"/>
                  </a:lnTo>
                  <a:lnTo>
                    <a:pt x="80269" y="1881"/>
                  </a:lnTo>
                  <a:lnTo>
                    <a:pt x="102108" y="0"/>
                  </a:lnTo>
                  <a:close/>
                </a:path>
              </a:pathLst>
            </a:custGeom>
            <a:ln w="10668">
              <a:solidFill>
                <a:srgbClr val="F97B2A"/>
              </a:solidFill>
            </a:ln>
          </p:spPr>
          <p:txBody>
            <a:bodyPr wrap="square" lIns="0" tIns="0" rIns="0" bIns="0" rtlCol="0"/>
            <a:lstStyle/>
            <a:p>
              <a:endParaRPr/>
            </a:p>
          </p:txBody>
        </p:sp>
      </p:grpSp>
      <p:grpSp>
        <p:nvGrpSpPr>
          <p:cNvPr id="22" name="object 22"/>
          <p:cNvGrpSpPr/>
          <p:nvPr/>
        </p:nvGrpSpPr>
        <p:grpSpPr>
          <a:xfrm>
            <a:off x="1590675" y="1438275"/>
            <a:ext cx="5410200" cy="4762500"/>
            <a:chOff x="1590675" y="1438275"/>
            <a:chExt cx="5410200" cy="4762500"/>
          </a:xfrm>
        </p:grpSpPr>
        <p:sp>
          <p:nvSpPr>
            <p:cNvPr id="23" name="object 23"/>
            <p:cNvSpPr/>
            <p:nvPr/>
          </p:nvSpPr>
          <p:spPr>
            <a:xfrm>
              <a:off x="1590675" y="1438275"/>
              <a:ext cx="4762500" cy="4762500"/>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3848100" y="1638300"/>
              <a:ext cx="3152775" cy="1190625"/>
            </a:xfrm>
            <a:prstGeom prst="rect">
              <a:avLst/>
            </a:prstGeom>
            <a:blipFill>
              <a:blip r:embed="rId10" cstate="print"/>
              <a:stretch>
                <a:fillRect/>
              </a:stretch>
            </a:blipFill>
          </p:spPr>
          <p:txBody>
            <a:bodyPr wrap="square" lIns="0" tIns="0" rIns="0" bIns="0" rtlCol="0"/>
            <a:lstStyle/>
            <a:p>
              <a:endParaRPr/>
            </a:p>
          </p:txBody>
        </p:sp>
      </p:grpSp>
      <p:sp>
        <p:nvSpPr>
          <p:cNvPr id="25" name="object 25"/>
          <p:cNvSpPr txBox="1">
            <a:spLocks noGrp="1"/>
          </p:cNvSpPr>
          <p:nvPr>
            <p:ph type="title"/>
          </p:nvPr>
        </p:nvSpPr>
        <p:spPr>
          <a:xfrm>
            <a:off x="4586732" y="1779524"/>
            <a:ext cx="1685925" cy="848994"/>
          </a:xfrm>
          <a:prstGeom prst="rect">
            <a:avLst/>
          </a:prstGeom>
        </p:spPr>
        <p:txBody>
          <a:bodyPr vert="horz" wrap="square" lIns="0" tIns="76835" rIns="0" bIns="0" rtlCol="0">
            <a:spAutoFit/>
          </a:bodyPr>
          <a:lstStyle/>
          <a:p>
            <a:pPr marL="12700" marR="5080" indent="43815">
              <a:lnSpc>
                <a:spcPts val="3000"/>
              </a:lnSpc>
              <a:spcBef>
                <a:spcPts val="605"/>
              </a:spcBef>
            </a:pPr>
            <a:r>
              <a:rPr sz="2900" b="1" dirty="0">
                <a:solidFill>
                  <a:srgbClr val="000000"/>
                </a:solidFill>
                <a:latin typeface="Arial"/>
                <a:cs typeface="Arial"/>
              </a:rPr>
              <a:t>Narrowly  utilitarian</a:t>
            </a:r>
            <a:endParaRPr sz="2900">
              <a:latin typeface="Arial"/>
              <a:cs typeface="Arial"/>
            </a:endParaRPr>
          </a:p>
        </p:txBody>
      </p:sp>
      <p:grpSp>
        <p:nvGrpSpPr>
          <p:cNvPr id="26" name="object 26"/>
          <p:cNvGrpSpPr/>
          <p:nvPr/>
        </p:nvGrpSpPr>
        <p:grpSpPr>
          <a:xfrm>
            <a:off x="3848100" y="3314700"/>
            <a:ext cx="3228975" cy="2638425"/>
            <a:chOff x="3848100" y="3314700"/>
            <a:chExt cx="3228975" cy="2638425"/>
          </a:xfrm>
        </p:grpSpPr>
        <p:sp>
          <p:nvSpPr>
            <p:cNvPr id="27" name="object 27"/>
            <p:cNvSpPr/>
            <p:nvPr/>
          </p:nvSpPr>
          <p:spPr>
            <a:xfrm>
              <a:off x="3848100" y="3314700"/>
              <a:ext cx="3152775" cy="1190625"/>
            </a:xfrm>
            <a:prstGeom prst="rect">
              <a:avLst/>
            </a:prstGeom>
            <a:blipFill>
              <a:blip r:embed="rId11" cstate="print"/>
              <a:stretch>
                <a:fillRect/>
              </a:stretch>
            </a:blipFill>
          </p:spPr>
          <p:txBody>
            <a:bodyPr wrap="square" lIns="0" tIns="0" rIns="0" bIns="0" rtlCol="0"/>
            <a:lstStyle/>
            <a:p>
              <a:endParaRPr/>
            </a:p>
          </p:txBody>
        </p:sp>
        <p:sp>
          <p:nvSpPr>
            <p:cNvPr id="28" name="object 28"/>
            <p:cNvSpPr/>
            <p:nvPr/>
          </p:nvSpPr>
          <p:spPr>
            <a:xfrm>
              <a:off x="3924300" y="4762500"/>
              <a:ext cx="3152775" cy="1190625"/>
            </a:xfrm>
            <a:prstGeom prst="rect">
              <a:avLst/>
            </a:prstGeom>
            <a:blipFill>
              <a:blip r:embed="rId12" cstate="print"/>
              <a:stretch>
                <a:fillRect/>
              </a:stretch>
            </a:blipFill>
          </p:spPr>
          <p:txBody>
            <a:bodyPr wrap="square" lIns="0" tIns="0" rIns="0" bIns="0" rtlCol="0"/>
            <a:lstStyle/>
            <a:p>
              <a:endParaRPr/>
            </a:p>
          </p:txBody>
        </p:sp>
      </p:grpSp>
      <p:sp>
        <p:nvSpPr>
          <p:cNvPr id="29" name="object 29"/>
          <p:cNvSpPr txBox="1"/>
          <p:nvPr/>
        </p:nvSpPr>
        <p:spPr>
          <a:xfrm>
            <a:off x="4586732" y="3456177"/>
            <a:ext cx="1772285" cy="2297430"/>
          </a:xfrm>
          <a:prstGeom prst="rect">
            <a:avLst/>
          </a:prstGeom>
        </p:spPr>
        <p:txBody>
          <a:bodyPr vert="horz" wrap="square" lIns="0" tIns="76835" rIns="0" bIns="0" rtlCol="0">
            <a:spAutoFit/>
          </a:bodyPr>
          <a:lstStyle/>
          <a:p>
            <a:pPr marL="12700" marR="90170" indent="146050">
              <a:lnSpc>
                <a:spcPts val="3000"/>
              </a:lnSpc>
              <a:spcBef>
                <a:spcPts val="605"/>
              </a:spcBef>
            </a:pPr>
            <a:r>
              <a:rPr sz="2900" b="1" dirty="0">
                <a:latin typeface="Arial"/>
                <a:cs typeface="Arial"/>
              </a:rPr>
              <a:t>Broadly  utilitarian</a:t>
            </a:r>
            <a:endParaRPr sz="2900">
              <a:latin typeface="Arial"/>
              <a:cs typeface="Arial"/>
            </a:endParaRPr>
          </a:p>
          <a:p>
            <a:pPr>
              <a:lnSpc>
                <a:spcPct val="100000"/>
              </a:lnSpc>
              <a:spcBef>
                <a:spcPts val="55"/>
              </a:spcBef>
            </a:pPr>
            <a:endParaRPr sz="4650">
              <a:latin typeface="Arial"/>
              <a:cs typeface="Arial"/>
            </a:endParaRPr>
          </a:p>
          <a:p>
            <a:pPr marL="78105" marR="5080" indent="236220">
              <a:lnSpc>
                <a:spcPts val="3000"/>
              </a:lnSpc>
            </a:pPr>
            <a:r>
              <a:rPr sz="2900" b="1" dirty="0">
                <a:latin typeface="Arial"/>
                <a:cs typeface="Arial"/>
              </a:rPr>
              <a:t>Ethical  argum</a:t>
            </a:r>
            <a:r>
              <a:rPr sz="2900" b="1" spc="5" dirty="0">
                <a:latin typeface="Arial"/>
                <a:cs typeface="Arial"/>
              </a:rPr>
              <a:t>e</a:t>
            </a:r>
            <a:r>
              <a:rPr sz="2900" b="1" dirty="0">
                <a:latin typeface="Arial"/>
                <a:cs typeface="Arial"/>
              </a:rPr>
              <a:t>nt</a:t>
            </a:r>
            <a:endParaRPr sz="29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0950" y="1162050"/>
            <a:ext cx="2095500" cy="3581400"/>
            <a:chOff x="3790950" y="1162050"/>
            <a:chExt cx="2095500" cy="3581400"/>
          </a:xfrm>
        </p:grpSpPr>
        <p:sp>
          <p:nvSpPr>
            <p:cNvPr id="3" name="object 3"/>
            <p:cNvSpPr/>
            <p:nvPr/>
          </p:nvSpPr>
          <p:spPr>
            <a:xfrm>
              <a:off x="3790950" y="2924175"/>
              <a:ext cx="2095500" cy="18192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6572" y="2720339"/>
              <a:ext cx="504444" cy="24841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29403" y="2749169"/>
              <a:ext cx="398272" cy="14135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010025" y="1162050"/>
              <a:ext cx="1609725" cy="161925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438015" y="1465833"/>
            <a:ext cx="760730" cy="923925"/>
          </a:xfrm>
          <a:prstGeom prst="rect">
            <a:avLst/>
          </a:prstGeom>
        </p:spPr>
        <p:txBody>
          <a:bodyPr vert="horz" wrap="square" lIns="0" tIns="13335" rIns="0" bIns="0" rtlCol="0">
            <a:spAutoFit/>
          </a:bodyPr>
          <a:lstStyle/>
          <a:p>
            <a:pPr algn="ctr">
              <a:lnSpc>
                <a:spcPts val="2280"/>
              </a:lnSpc>
              <a:spcBef>
                <a:spcPts val="105"/>
              </a:spcBef>
            </a:pPr>
            <a:r>
              <a:rPr sz="2000" b="1" spc="-5" dirty="0">
                <a:solidFill>
                  <a:srgbClr val="000000"/>
                </a:solidFill>
                <a:latin typeface="Arial"/>
                <a:cs typeface="Arial"/>
              </a:rPr>
              <a:t>Food</a:t>
            </a:r>
            <a:endParaRPr sz="2000">
              <a:latin typeface="Arial"/>
              <a:cs typeface="Arial"/>
            </a:endParaRPr>
          </a:p>
          <a:p>
            <a:pPr marL="12700" marR="5080" algn="ctr">
              <a:lnSpc>
                <a:spcPct val="86300"/>
              </a:lnSpc>
              <a:spcBef>
                <a:spcPts val="125"/>
              </a:spcBef>
            </a:pPr>
            <a:r>
              <a:rPr sz="1500" dirty="0">
                <a:solidFill>
                  <a:srgbClr val="000000"/>
                </a:solidFill>
              </a:rPr>
              <a:t>(</a:t>
            </a:r>
            <a:r>
              <a:rPr sz="1500" spc="5" dirty="0">
                <a:solidFill>
                  <a:srgbClr val="000000"/>
                </a:solidFill>
              </a:rPr>
              <a:t>c</a:t>
            </a:r>
            <a:r>
              <a:rPr sz="1500" spc="-5" dirty="0">
                <a:solidFill>
                  <a:srgbClr val="000000"/>
                </a:solidFill>
              </a:rPr>
              <a:t>er</a:t>
            </a:r>
            <a:r>
              <a:rPr sz="1500" dirty="0">
                <a:solidFill>
                  <a:srgbClr val="000000"/>
                </a:solidFill>
              </a:rPr>
              <a:t>e</a:t>
            </a:r>
            <a:r>
              <a:rPr sz="1500" spc="-5" dirty="0">
                <a:solidFill>
                  <a:srgbClr val="000000"/>
                </a:solidFill>
              </a:rPr>
              <a:t>al</a:t>
            </a:r>
            <a:r>
              <a:rPr sz="1500" dirty="0">
                <a:solidFill>
                  <a:srgbClr val="000000"/>
                </a:solidFill>
              </a:rPr>
              <a:t>s,  pulses,  fruits)</a:t>
            </a:r>
            <a:endParaRPr sz="1500"/>
          </a:p>
        </p:txBody>
      </p:sp>
      <p:grpSp>
        <p:nvGrpSpPr>
          <p:cNvPr id="8" name="object 8"/>
          <p:cNvGrpSpPr/>
          <p:nvPr/>
        </p:nvGrpSpPr>
        <p:grpSpPr>
          <a:xfrm>
            <a:off x="5667755" y="1828800"/>
            <a:ext cx="1971675" cy="1609725"/>
            <a:chOff x="5667755" y="1828800"/>
            <a:chExt cx="1971675" cy="1609725"/>
          </a:xfrm>
        </p:grpSpPr>
        <p:sp>
          <p:nvSpPr>
            <p:cNvPr id="9" name="object 9"/>
            <p:cNvSpPr/>
            <p:nvPr/>
          </p:nvSpPr>
          <p:spPr>
            <a:xfrm>
              <a:off x="5667755" y="2958083"/>
              <a:ext cx="457200" cy="466344"/>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721476" y="2986150"/>
              <a:ext cx="350647" cy="359918"/>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019799" y="1828800"/>
              <a:ext cx="1619250" cy="1609725"/>
            </a:xfrm>
            <a:prstGeom prst="rect">
              <a:avLst/>
            </a:prstGeom>
            <a:blipFill>
              <a:blip r:embed="rId8" cstate="print"/>
              <a:stretch>
                <a:fillRect/>
              </a:stretch>
            </a:blipFill>
          </p:spPr>
          <p:txBody>
            <a:bodyPr wrap="square" lIns="0" tIns="0" rIns="0" bIns="0" rtlCol="0"/>
            <a:lstStyle/>
            <a:p>
              <a:endParaRPr/>
            </a:p>
          </p:txBody>
        </p:sp>
      </p:grpSp>
      <p:sp>
        <p:nvSpPr>
          <p:cNvPr id="12" name="object 12"/>
          <p:cNvSpPr txBox="1"/>
          <p:nvPr/>
        </p:nvSpPr>
        <p:spPr>
          <a:xfrm>
            <a:off x="6426200" y="2474468"/>
            <a:ext cx="819785" cy="239395"/>
          </a:xfrm>
          <a:prstGeom prst="rect">
            <a:avLst/>
          </a:prstGeom>
        </p:spPr>
        <p:txBody>
          <a:bodyPr vert="horz" wrap="square" lIns="0" tIns="13335" rIns="0" bIns="0" rtlCol="0">
            <a:spAutoFit/>
          </a:bodyPr>
          <a:lstStyle/>
          <a:p>
            <a:pPr marL="12700">
              <a:lnSpc>
                <a:spcPct val="100000"/>
              </a:lnSpc>
              <a:spcBef>
                <a:spcPts val="105"/>
              </a:spcBef>
            </a:pPr>
            <a:r>
              <a:rPr sz="1400" b="1" spc="-10" dirty="0">
                <a:latin typeface="Arial"/>
                <a:cs typeface="Arial"/>
              </a:rPr>
              <a:t>F</a:t>
            </a:r>
            <a:r>
              <a:rPr sz="1400" b="1" dirty="0">
                <a:latin typeface="Arial"/>
                <a:cs typeface="Arial"/>
              </a:rPr>
              <a:t>ire</a:t>
            </a:r>
            <a:r>
              <a:rPr sz="1400" b="1" spc="20" dirty="0">
                <a:latin typeface="Arial"/>
                <a:cs typeface="Arial"/>
              </a:rPr>
              <a:t>w</a:t>
            </a:r>
            <a:r>
              <a:rPr sz="1400" b="1" spc="-10" dirty="0">
                <a:latin typeface="Arial"/>
                <a:cs typeface="Arial"/>
              </a:rPr>
              <a:t>oo</a:t>
            </a:r>
            <a:r>
              <a:rPr sz="1400" b="1" dirty="0">
                <a:latin typeface="Arial"/>
                <a:cs typeface="Arial"/>
              </a:rPr>
              <a:t>d</a:t>
            </a:r>
            <a:endParaRPr sz="1400">
              <a:latin typeface="Arial"/>
              <a:cs typeface="Arial"/>
            </a:endParaRPr>
          </a:p>
        </p:txBody>
      </p:sp>
      <p:grpSp>
        <p:nvGrpSpPr>
          <p:cNvPr id="13" name="object 13"/>
          <p:cNvGrpSpPr/>
          <p:nvPr/>
        </p:nvGrpSpPr>
        <p:grpSpPr>
          <a:xfrm>
            <a:off x="1866900" y="3952875"/>
            <a:ext cx="5381625" cy="2543175"/>
            <a:chOff x="1866900" y="3952875"/>
            <a:chExt cx="5381625" cy="2543175"/>
          </a:xfrm>
        </p:grpSpPr>
        <p:sp>
          <p:nvSpPr>
            <p:cNvPr id="14" name="object 14"/>
            <p:cNvSpPr/>
            <p:nvPr/>
          </p:nvSpPr>
          <p:spPr>
            <a:xfrm>
              <a:off x="5588508" y="4128515"/>
              <a:ext cx="306324" cy="452628"/>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5641847" y="4157218"/>
              <a:ext cx="199009" cy="344931"/>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5638800" y="3952875"/>
              <a:ext cx="1609725" cy="1609725"/>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4576572" y="4701540"/>
              <a:ext cx="504444" cy="246887"/>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4629404" y="4729480"/>
              <a:ext cx="398272" cy="141350"/>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4010025" y="4886325"/>
              <a:ext cx="1609725" cy="1609725"/>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3528060" y="4241291"/>
              <a:ext cx="472439" cy="470916"/>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3581526" y="4269359"/>
              <a:ext cx="366268" cy="364490"/>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1866900" y="4248150"/>
              <a:ext cx="1771650" cy="1619250"/>
            </a:xfrm>
            <a:prstGeom prst="rect">
              <a:avLst/>
            </a:prstGeom>
            <a:blipFill>
              <a:blip r:embed="rId17" cstate="print"/>
              <a:stretch>
                <a:fillRect/>
              </a:stretch>
            </a:blipFill>
          </p:spPr>
          <p:txBody>
            <a:bodyPr wrap="square" lIns="0" tIns="0" rIns="0" bIns="0" rtlCol="0"/>
            <a:lstStyle/>
            <a:p>
              <a:endParaRPr/>
            </a:p>
          </p:txBody>
        </p:sp>
      </p:grpSp>
      <p:sp>
        <p:nvSpPr>
          <p:cNvPr id="23" name="object 23"/>
          <p:cNvSpPr txBox="1"/>
          <p:nvPr/>
        </p:nvSpPr>
        <p:spPr>
          <a:xfrm>
            <a:off x="2190369" y="3380688"/>
            <a:ext cx="4518025" cy="2392045"/>
          </a:xfrm>
          <a:prstGeom prst="rect">
            <a:avLst/>
          </a:prstGeom>
        </p:spPr>
        <p:txBody>
          <a:bodyPr vert="horz" wrap="square" lIns="0" tIns="53340" rIns="0" bIns="0" rtlCol="0">
            <a:spAutoFit/>
          </a:bodyPr>
          <a:lstStyle/>
          <a:p>
            <a:pPr marL="2033905" marR="1243965" indent="2540" algn="ctr">
              <a:lnSpc>
                <a:spcPts val="1970"/>
              </a:lnSpc>
              <a:spcBef>
                <a:spcPts val="420"/>
              </a:spcBef>
            </a:pPr>
            <a:r>
              <a:rPr sz="1900" b="1" spc="-5" dirty="0">
                <a:latin typeface="Arial"/>
                <a:cs typeface="Arial"/>
              </a:rPr>
              <a:t>Economic  </a:t>
            </a:r>
            <a:r>
              <a:rPr sz="1900" spc="-5" dirty="0">
                <a:latin typeface="Arial"/>
                <a:cs typeface="Arial"/>
              </a:rPr>
              <a:t>benefits  from</a:t>
            </a:r>
            <a:r>
              <a:rPr sz="1900" spc="-75" dirty="0">
                <a:latin typeface="Arial"/>
                <a:cs typeface="Arial"/>
              </a:rPr>
              <a:t> </a:t>
            </a:r>
            <a:r>
              <a:rPr sz="1900" spc="-5" dirty="0">
                <a:latin typeface="Arial"/>
                <a:cs typeface="Arial"/>
              </a:rPr>
              <a:t>nature</a:t>
            </a:r>
            <a:endParaRPr sz="1900">
              <a:latin typeface="Arial"/>
              <a:cs typeface="Arial"/>
            </a:endParaRPr>
          </a:p>
          <a:p>
            <a:pPr>
              <a:lnSpc>
                <a:spcPct val="100000"/>
              </a:lnSpc>
              <a:spcBef>
                <a:spcPts val="30"/>
              </a:spcBef>
            </a:pPr>
            <a:endParaRPr sz="2800">
              <a:latin typeface="Arial"/>
              <a:cs typeface="Arial"/>
            </a:endParaRPr>
          </a:p>
          <a:p>
            <a:pPr marL="3997325" algn="ctr">
              <a:lnSpc>
                <a:spcPts val="1850"/>
              </a:lnSpc>
            </a:pPr>
            <a:r>
              <a:rPr sz="1600" b="1" spc="-5" dirty="0">
                <a:latin typeface="Arial"/>
                <a:cs typeface="Arial"/>
              </a:rPr>
              <a:t>Fi</a:t>
            </a:r>
            <a:r>
              <a:rPr sz="1600" b="1" spc="-15" dirty="0">
                <a:latin typeface="Arial"/>
                <a:cs typeface="Arial"/>
              </a:rPr>
              <a:t>b</a:t>
            </a:r>
            <a:r>
              <a:rPr sz="1600" b="1" spc="-5" dirty="0">
                <a:latin typeface="Arial"/>
                <a:cs typeface="Arial"/>
              </a:rPr>
              <a:t>re</a:t>
            </a:r>
            <a:endParaRPr sz="1600">
              <a:latin typeface="Arial"/>
              <a:cs typeface="Arial"/>
            </a:endParaRPr>
          </a:p>
          <a:p>
            <a:pPr marR="3377565" algn="ctr">
              <a:lnSpc>
                <a:spcPts val="1500"/>
              </a:lnSpc>
            </a:pPr>
            <a:r>
              <a:rPr sz="1400" b="1" spc="-5" dirty="0">
                <a:latin typeface="Arial"/>
                <a:cs typeface="Arial"/>
              </a:rPr>
              <a:t>Construction</a:t>
            </a:r>
            <a:endParaRPr sz="1400">
              <a:latin typeface="Arial"/>
              <a:cs typeface="Arial"/>
            </a:endParaRPr>
          </a:p>
          <a:p>
            <a:pPr marR="3378200" algn="ctr">
              <a:lnSpc>
                <a:spcPts val="1565"/>
              </a:lnSpc>
            </a:pPr>
            <a:r>
              <a:rPr sz="1400" dirty="0">
                <a:latin typeface="Arial"/>
                <a:cs typeface="Arial"/>
              </a:rPr>
              <a:t>material</a:t>
            </a:r>
            <a:endParaRPr sz="1400">
              <a:latin typeface="Arial"/>
              <a:cs typeface="Arial"/>
            </a:endParaRPr>
          </a:p>
          <a:p>
            <a:pPr>
              <a:lnSpc>
                <a:spcPct val="100000"/>
              </a:lnSpc>
              <a:spcBef>
                <a:spcPts val="25"/>
              </a:spcBef>
            </a:pPr>
            <a:endParaRPr sz="2200">
              <a:latin typeface="Arial"/>
              <a:cs typeface="Arial"/>
            </a:endParaRPr>
          </a:p>
          <a:p>
            <a:pPr marL="735330" algn="ctr">
              <a:lnSpc>
                <a:spcPct val="100000"/>
              </a:lnSpc>
            </a:pPr>
            <a:r>
              <a:rPr sz="1400" b="1" dirty="0">
                <a:latin typeface="Arial"/>
                <a:cs typeface="Arial"/>
              </a:rPr>
              <a:t>Medicines</a:t>
            </a:r>
            <a:endParaRPr sz="1400">
              <a:latin typeface="Arial"/>
              <a:cs typeface="Arial"/>
            </a:endParaRPr>
          </a:p>
        </p:txBody>
      </p:sp>
      <p:grpSp>
        <p:nvGrpSpPr>
          <p:cNvPr id="24" name="object 24"/>
          <p:cNvGrpSpPr/>
          <p:nvPr/>
        </p:nvGrpSpPr>
        <p:grpSpPr>
          <a:xfrm>
            <a:off x="2114550" y="1828800"/>
            <a:ext cx="1925955" cy="1619250"/>
            <a:chOff x="2114550" y="1828800"/>
            <a:chExt cx="1925955" cy="1619250"/>
          </a:xfrm>
        </p:grpSpPr>
        <p:sp>
          <p:nvSpPr>
            <p:cNvPr id="25" name="object 25"/>
            <p:cNvSpPr/>
            <p:nvPr/>
          </p:nvSpPr>
          <p:spPr>
            <a:xfrm>
              <a:off x="3617975" y="2962655"/>
              <a:ext cx="422148" cy="455675"/>
            </a:xfrm>
            <a:prstGeom prst="rect">
              <a:avLst/>
            </a:prstGeom>
            <a:blipFill>
              <a:blip r:embed="rId18" cstate="print"/>
              <a:stretch>
                <a:fillRect/>
              </a:stretch>
            </a:blipFill>
          </p:spPr>
          <p:txBody>
            <a:bodyPr wrap="square" lIns="0" tIns="0" rIns="0" bIns="0" rtlCol="0"/>
            <a:lstStyle/>
            <a:p>
              <a:endParaRPr/>
            </a:p>
          </p:txBody>
        </p:sp>
        <p:sp>
          <p:nvSpPr>
            <p:cNvPr id="26" name="object 26"/>
            <p:cNvSpPr/>
            <p:nvPr/>
          </p:nvSpPr>
          <p:spPr>
            <a:xfrm>
              <a:off x="3671316" y="2990977"/>
              <a:ext cx="315975" cy="349123"/>
            </a:xfrm>
            <a:prstGeom prst="rect">
              <a:avLst/>
            </a:prstGeom>
            <a:blipFill>
              <a:blip r:embed="rId19" cstate="print"/>
              <a:stretch>
                <a:fillRect/>
              </a:stretch>
            </a:blipFill>
          </p:spPr>
          <p:txBody>
            <a:bodyPr wrap="square" lIns="0" tIns="0" rIns="0" bIns="0" rtlCol="0"/>
            <a:lstStyle/>
            <a:p>
              <a:endParaRPr/>
            </a:p>
          </p:txBody>
        </p:sp>
        <p:sp>
          <p:nvSpPr>
            <p:cNvPr id="27" name="object 27"/>
            <p:cNvSpPr/>
            <p:nvPr/>
          </p:nvSpPr>
          <p:spPr>
            <a:xfrm>
              <a:off x="2114550" y="1828800"/>
              <a:ext cx="1619250" cy="1619250"/>
            </a:xfrm>
            <a:prstGeom prst="rect">
              <a:avLst/>
            </a:prstGeom>
            <a:blipFill>
              <a:blip r:embed="rId20" cstate="print"/>
              <a:stretch>
                <a:fillRect/>
              </a:stretch>
            </a:blipFill>
          </p:spPr>
          <p:txBody>
            <a:bodyPr wrap="square" lIns="0" tIns="0" rIns="0" bIns="0" rtlCol="0"/>
            <a:lstStyle/>
            <a:p>
              <a:endParaRPr/>
            </a:p>
          </p:txBody>
        </p:sp>
      </p:grpSp>
      <p:sp>
        <p:nvSpPr>
          <p:cNvPr id="28" name="object 28"/>
          <p:cNvSpPr txBox="1"/>
          <p:nvPr/>
        </p:nvSpPr>
        <p:spPr>
          <a:xfrm>
            <a:off x="2515870" y="2391537"/>
            <a:ext cx="827405" cy="424180"/>
          </a:xfrm>
          <a:prstGeom prst="rect">
            <a:avLst/>
          </a:prstGeom>
        </p:spPr>
        <p:txBody>
          <a:bodyPr vert="horz" wrap="square" lIns="0" tIns="13335" rIns="0" bIns="0" rtlCol="0">
            <a:spAutoFit/>
          </a:bodyPr>
          <a:lstStyle/>
          <a:p>
            <a:pPr marL="12700">
              <a:lnSpc>
                <a:spcPts val="1565"/>
              </a:lnSpc>
              <a:spcBef>
                <a:spcPts val="105"/>
              </a:spcBef>
            </a:pPr>
            <a:r>
              <a:rPr sz="1400" b="1" spc="-5" dirty="0">
                <a:latin typeface="Arial"/>
                <a:cs typeface="Arial"/>
              </a:rPr>
              <a:t>Industrial</a:t>
            </a:r>
            <a:endParaRPr sz="1400">
              <a:latin typeface="Arial"/>
              <a:cs typeface="Arial"/>
            </a:endParaRPr>
          </a:p>
          <a:p>
            <a:pPr marL="71755">
              <a:lnSpc>
                <a:spcPts val="1565"/>
              </a:lnSpc>
            </a:pPr>
            <a:r>
              <a:rPr sz="1400" dirty="0">
                <a:latin typeface="Arial"/>
                <a:cs typeface="Arial"/>
              </a:rPr>
              <a:t>products</a:t>
            </a:r>
            <a:endParaRPr sz="1400">
              <a:latin typeface="Arial"/>
              <a:cs typeface="Arial"/>
            </a:endParaRPr>
          </a:p>
        </p:txBody>
      </p:sp>
      <p:grpSp>
        <p:nvGrpSpPr>
          <p:cNvPr id="29" name="object 29"/>
          <p:cNvGrpSpPr/>
          <p:nvPr/>
        </p:nvGrpSpPr>
        <p:grpSpPr>
          <a:xfrm>
            <a:off x="2044700" y="276225"/>
            <a:ext cx="4978400" cy="702310"/>
            <a:chOff x="2044700" y="276225"/>
            <a:chExt cx="4978400" cy="702310"/>
          </a:xfrm>
        </p:grpSpPr>
        <p:sp>
          <p:nvSpPr>
            <p:cNvPr id="30" name="object 30"/>
            <p:cNvSpPr/>
            <p:nvPr/>
          </p:nvSpPr>
          <p:spPr>
            <a:xfrm>
              <a:off x="2057400" y="381063"/>
              <a:ext cx="4953000" cy="584835"/>
            </a:xfrm>
            <a:custGeom>
              <a:avLst/>
              <a:gdLst/>
              <a:ahLst/>
              <a:cxnLst/>
              <a:rect l="l" t="t" r="r" b="b"/>
              <a:pathLst>
                <a:path w="4953000" h="584835">
                  <a:moveTo>
                    <a:pt x="0" y="584771"/>
                  </a:moveTo>
                  <a:lnTo>
                    <a:pt x="4953000" y="584771"/>
                  </a:lnTo>
                  <a:lnTo>
                    <a:pt x="4953000" y="0"/>
                  </a:lnTo>
                  <a:lnTo>
                    <a:pt x="0" y="0"/>
                  </a:lnTo>
                  <a:lnTo>
                    <a:pt x="0" y="584771"/>
                  </a:lnTo>
                  <a:close/>
                </a:path>
              </a:pathLst>
            </a:custGeom>
            <a:ln w="25399">
              <a:solidFill>
                <a:srgbClr val="000000"/>
              </a:solidFill>
            </a:ln>
          </p:spPr>
          <p:txBody>
            <a:bodyPr wrap="square" lIns="0" tIns="0" rIns="0" bIns="0" rtlCol="0"/>
            <a:lstStyle/>
            <a:p>
              <a:endParaRPr/>
            </a:p>
          </p:txBody>
        </p:sp>
        <p:sp>
          <p:nvSpPr>
            <p:cNvPr id="31" name="object 31"/>
            <p:cNvSpPr/>
            <p:nvPr/>
          </p:nvSpPr>
          <p:spPr>
            <a:xfrm>
              <a:off x="2400300" y="276225"/>
              <a:ext cx="4257675" cy="657225"/>
            </a:xfrm>
            <a:prstGeom prst="rect">
              <a:avLst/>
            </a:prstGeom>
            <a:blipFill>
              <a:blip r:embed="rId21" cstate="print"/>
              <a:stretch>
                <a:fillRect/>
              </a:stretch>
            </a:blipFill>
          </p:spPr>
          <p:txBody>
            <a:bodyPr wrap="square" lIns="0" tIns="0" rIns="0" bIns="0" rtlCol="0"/>
            <a:lstStyle/>
            <a:p>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63417" y="1367027"/>
            <a:ext cx="6903084" cy="1066800"/>
            <a:chOff x="1463417" y="1367027"/>
            <a:chExt cx="6903084" cy="1066800"/>
          </a:xfrm>
        </p:grpSpPr>
        <p:sp>
          <p:nvSpPr>
            <p:cNvPr id="3" name="object 3"/>
            <p:cNvSpPr/>
            <p:nvPr/>
          </p:nvSpPr>
          <p:spPr>
            <a:xfrm>
              <a:off x="1463417" y="1411629"/>
              <a:ext cx="6902965" cy="102179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136648" y="1367027"/>
              <a:ext cx="5710428" cy="891539"/>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1524000" y="1447800"/>
            <a:ext cx="6781800" cy="899160"/>
          </a:xfrm>
          <a:prstGeom prst="rect">
            <a:avLst/>
          </a:prstGeom>
          <a:solidFill>
            <a:srgbClr val="F5CD2C"/>
          </a:solidFill>
          <a:ln w="34925">
            <a:solidFill>
              <a:srgbClr val="FFFFFF"/>
            </a:solidFill>
          </a:ln>
        </p:spPr>
        <p:txBody>
          <a:bodyPr vert="horz" wrap="square" lIns="0" tIns="70485" rIns="0" bIns="0" rtlCol="0">
            <a:spAutoFit/>
          </a:bodyPr>
          <a:lstStyle/>
          <a:p>
            <a:pPr marL="2540" algn="ctr">
              <a:lnSpc>
                <a:spcPct val="100000"/>
              </a:lnSpc>
              <a:spcBef>
                <a:spcPts val="555"/>
              </a:spcBef>
            </a:pPr>
            <a:r>
              <a:rPr spc="-5" dirty="0">
                <a:solidFill>
                  <a:srgbClr val="FFFFFF"/>
                </a:solidFill>
              </a:rPr>
              <a:t>Ecosystem</a:t>
            </a:r>
            <a:r>
              <a:rPr spc="5" dirty="0">
                <a:solidFill>
                  <a:srgbClr val="FFFFFF"/>
                </a:solidFill>
              </a:rPr>
              <a:t> </a:t>
            </a:r>
            <a:r>
              <a:rPr spc="-5" dirty="0">
                <a:solidFill>
                  <a:srgbClr val="FFFFFF"/>
                </a:solidFill>
              </a:rPr>
              <a:t>services</a:t>
            </a:r>
          </a:p>
        </p:txBody>
      </p:sp>
      <p:sp>
        <p:nvSpPr>
          <p:cNvPr id="6" name="object 6"/>
          <p:cNvSpPr/>
          <p:nvPr/>
        </p:nvSpPr>
        <p:spPr>
          <a:xfrm>
            <a:off x="1527302" y="2651760"/>
            <a:ext cx="2258695" cy="3168650"/>
          </a:xfrm>
          <a:custGeom>
            <a:avLst/>
            <a:gdLst/>
            <a:ahLst/>
            <a:cxnLst/>
            <a:rect l="l" t="t" r="r" b="b"/>
            <a:pathLst>
              <a:path w="2258695" h="3168650">
                <a:moveTo>
                  <a:pt x="2258441" y="0"/>
                </a:moveTo>
                <a:lnTo>
                  <a:pt x="0" y="0"/>
                </a:lnTo>
                <a:lnTo>
                  <a:pt x="0" y="3168396"/>
                </a:lnTo>
                <a:lnTo>
                  <a:pt x="2258441" y="3168396"/>
                </a:lnTo>
                <a:lnTo>
                  <a:pt x="2258441" y="0"/>
                </a:lnTo>
                <a:close/>
              </a:path>
            </a:pathLst>
          </a:custGeom>
          <a:solidFill>
            <a:srgbClr val="7597D9"/>
          </a:solidFill>
        </p:spPr>
        <p:txBody>
          <a:bodyPr wrap="square" lIns="0" tIns="0" rIns="0" bIns="0" rtlCol="0"/>
          <a:lstStyle/>
          <a:p>
            <a:endParaRPr/>
          </a:p>
        </p:txBody>
      </p:sp>
      <p:sp>
        <p:nvSpPr>
          <p:cNvPr id="7" name="object 7"/>
          <p:cNvSpPr txBox="1"/>
          <p:nvPr/>
        </p:nvSpPr>
        <p:spPr>
          <a:xfrm>
            <a:off x="1606422" y="3224276"/>
            <a:ext cx="2057400" cy="1967230"/>
          </a:xfrm>
          <a:prstGeom prst="rect">
            <a:avLst/>
          </a:prstGeom>
        </p:spPr>
        <p:txBody>
          <a:bodyPr vert="horz" wrap="square" lIns="0" tIns="62865" rIns="0" bIns="0" rtlCol="0">
            <a:spAutoFit/>
          </a:bodyPr>
          <a:lstStyle/>
          <a:p>
            <a:pPr marL="12700" marR="5080">
              <a:lnSpc>
                <a:spcPct val="86200"/>
              </a:lnSpc>
              <a:spcBef>
                <a:spcPts val="495"/>
              </a:spcBef>
            </a:pPr>
            <a:r>
              <a:rPr sz="2400" spc="-5" dirty="0">
                <a:solidFill>
                  <a:srgbClr val="FFFFFF"/>
                </a:solidFill>
                <a:latin typeface="Arial"/>
                <a:cs typeface="Arial"/>
              </a:rPr>
              <a:t>Amazon </a:t>
            </a:r>
            <a:r>
              <a:rPr sz="2400" dirty="0">
                <a:solidFill>
                  <a:srgbClr val="FFFFFF"/>
                </a:solidFill>
                <a:latin typeface="Arial"/>
                <a:cs typeface="Arial"/>
              </a:rPr>
              <a:t>forest  </a:t>
            </a:r>
            <a:r>
              <a:rPr sz="2400" spc="-5" dirty="0">
                <a:solidFill>
                  <a:srgbClr val="FFFFFF"/>
                </a:solidFill>
                <a:latin typeface="Arial"/>
                <a:cs typeface="Arial"/>
              </a:rPr>
              <a:t>produce 20%  </a:t>
            </a:r>
            <a:r>
              <a:rPr sz="2400" dirty="0">
                <a:solidFill>
                  <a:srgbClr val="FFFFFF"/>
                </a:solidFill>
                <a:latin typeface="Arial"/>
                <a:cs typeface="Arial"/>
              </a:rPr>
              <a:t>of </a:t>
            </a:r>
            <a:r>
              <a:rPr sz="2400" spc="-5" dirty="0">
                <a:solidFill>
                  <a:srgbClr val="FFFFFF"/>
                </a:solidFill>
                <a:latin typeface="Arial"/>
                <a:cs typeface="Arial"/>
              </a:rPr>
              <a:t>the </a:t>
            </a:r>
            <a:r>
              <a:rPr sz="2400" dirty="0">
                <a:solidFill>
                  <a:srgbClr val="FFFFFF"/>
                </a:solidFill>
                <a:latin typeface="Arial"/>
                <a:cs typeface="Arial"/>
              </a:rPr>
              <a:t>total  </a:t>
            </a:r>
            <a:r>
              <a:rPr sz="2400" spc="-5" dirty="0">
                <a:solidFill>
                  <a:srgbClr val="FFFFFF"/>
                </a:solidFill>
                <a:latin typeface="Arial"/>
                <a:cs typeface="Arial"/>
              </a:rPr>
              <a:t>oxygen in </a:t>
            </a:r>
            <a:r>
              <a:rPr sz="2400" dirty="0">
                <a:solidFill>
                  <a:srgbClr val="FFFFFF"/>
                </a:solidFill>
                <a:latin typeface="Arial"/>
                <a:cs typeface="Arial"/>
              </a:rPr>
              <a:t>the  </a:t>
            </a:r>
            <a:r>
              <a:rPr sz="2400" spc="-5" dirty="0">
                <a:solidFill>
                  <a:srgbClr val="FFFFFF"/>
                </a:solidFill>
                <a:latin typeface="Arial"/>
                <a:cs typeface="Arial"/>
              </a:rPr>
              <a:t>atmosphere</a:t>
            </a:r>
            <a:r>
              <a:rPr sz="2400" spc="-65" dirty="0">
                <a:solidFill>
                  <a:srgbClr val="FFFFFF"/>
                </a:solidFill>
                <a:latin typeface="Arial"/>
                <a:cs typeface="Arial"/>
              </a:rPr>
              <a:t> </a:t>
            </a:r>
            <a:r>
              <a:rPr sz="2400" spc="-5" dirty="0">
                <a:solidFill>
                  <a:srgbClr val="FFFFFF"/>
                </a:solidFill>
                <a:latin typeface="Arial"/>
                <a:cs typeface="Arial"/>
              </a:rPr>
              <a:t>on  earth.</a:t>
            </a:r>
            <a:endParaRPr sz="2400">
              <a:latin typeface="Arial"/>
              <a:cs typeface="Arial"/>
            </a:endParaRPr>
          </a:p>
        </p:txBody>
      </p:sp>
      <p:grpSp>
        <p:nvGrpSpPr>
          <p:cNvPr id="8" name="object 8"/>
          <p:cNvGrpSpPr/>
          <p:nvPr/>
        </p:nvGrpSpPr>
        <p:grpSpPr>
          <a:xfrm>
            <a:off x="3648455" y="2616707"/>
            <a:ext cx="2472055" cy="3289300"/>
            <a:chOff x="3648455" y="2616707"/>
            <a:chExt cx="2472055" cy="3289300"/>
          </a:xfrm>
        </p:grpSpPr>
        <p:sp>
          <p:nvSpPr>
            <p:cNvPr id="9" name="object 9"/>
            <p:cNvSpPr/>
            <p:nvPr/>
          </p:nvSpPr>
          <p:spPr>
            <a:xfrm>
              <a:off x="3726179" y="2616707"/>
              <a:ext cx="2377440" cy="328879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648455" y="3300983"/>
              <a:ext cx="2471928" cy="180289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785742" y="2651759"/>
              <a:ext cx="2258441" cy="3168396"/>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3785742" y="2651759"/>
              <a:ext cx="2258695" cy="3168650"/>
            </a:xfrm>
            <a:custGeom>
              <a:avLst/>
              <a:gdLst/>
              <a:ahLst/>
              <a:cxnLst/>
              <a:rect l="l" t="t" r="r" b="b"/>
              <a:pathLst>
                <a:path w="2258695" h="3168650">
                  <a:moveTo>
                    <a:pt x="0" y="3168396"/>
                  </a:moveTo>
                  <a:lnTo>
                    <a:pt x="2258441" y="3168396"/>
                  </a:lnTo>
                  <a:lnTo>
                    <a:pt x="2258441" y="0"/>
                  </a:lnTo>
                  <a:lnTo>
                    <a:pt x="0" y="0"/>
                  </a:lnTo>
                  <a:lnTo>
                    <a:pt x="0" y="3168396"/>
                  </a:lnTo>
                  <a:close/>
                </a:path>
              </a:pathLst>
            </a:custGeom>
            <a:ln w="12700">
              <a:solidFill>
                <a:srgbClr val="FF6903"/>
              </a:solidFill>
            </a:ln>
          </p:spPr>
          <p:txBody>
            <a:bodyPr wrap="square" lIns="0" tIns="0" rIns="0" bIns="0" rtlCol="0"/>
            <a:lstStyle/>
            <a:p>
              <a:endParaRPr/>
            </a:p>
          </p:txBody>
        </p:sp>
      </p:grpSp>
      <p:sp>
        <p:nvSpPr>
          <p:cNvPr id="13" name="object 13"/>
          <p:cNvSpPr txBox="1"/>
          <p:nvPr/>
        </p:nvSpPr>
        <p:spPr>
          <a:xfrm>
            <a:off x="3864990" y="3382136"/>
            <a:ext cx="1955800" cy="1652270"/>
          </a:xfrm>
          <a:prstGeom prst="rect">
            <a:avLst/>
          </a:prstGeom>
        </p:spPr>
        <p:txBody>
          <a:bodyPr vert="horz" wrap="square" lIns="0" tIns="62865" rIns="0" bIns="0" rtlCol="0">
            <a:spAutoFit/>
          </a:bodyPr>
          <a:lstStyle/>
          <a:p>
            <a:pPr marL="12700" marR="5080">
              <a:lnSpc>
                <a:spcPct val="86200"/>
              </a:lnSpc>
              <a:spcBef>
                <a:spcPts val="495"/>
              </a:spcBef>
            </a:pPr>
            <a:r>
              <a:rPr sz="2400" spc="-5" dirty="0">
                <a:latin typeface="Arial"/>
                <a:cs typeface="Arial"/>
              </a:rPr>
              <a:t>Pollination </a:t>
            </a:r>
            <a:r>
              <a:rPr sz="2400" dirty="0">
                <a:latin typeface="Arial"/>
                <a:cs typeface="Arial"/>
              </a:rPr>
              <a:t>of  </a:t>
            </a:r>
            <a:r>
              <a:rPr sz="2400" spc="-5" dirty="0">
                <a:latin typeface="Arial"/>
                <a:cs typeface="Arial"/>
              </a:rPr>
              <a:t>plants</a:t>
            </a:r>
            <a:r>
              <a:rPr sz="2400" spc="-50" dirty="0">
                <a:latin typeface="Arial"/>
                <a:cs typeface="Arial"/>
              </a:rPr>
              <a:t> </a:t>
            </a:r>
            <a:r>
              <a:rPr sz="2400" spc="-5" dirty="0">
                <a:latin typeface="Arial"/>
                <a:cs typeface="Arial"/>
              </a:rPr>
              <a:t>through  pollinators:  bee, birds</a:t>
            </a:r>
            <a:r>
              <a:rPr sz="2400" spc="-70" dirty="0">
                <a:latin typeface="Arial"/>
                <a:cs typeface="Arial"/>
              </a:rPr>
              <a:t> </a:t>
            </a:r>
            <a:r>
              <a:rPr sz="2400" dirty="0">
                <a:latin typeface="Arial"/>
                <a:cs typeface="Arial"/>
              </a:rPr>
              <a:t>and  bats.</a:t>
            </a:r>
            <a:endParaRPr sz="2400">
              <a:latin typeface="Arial"/>
              <a:cs typeface="Arial"/>
            </a:endParaRPr>
          </a:p>
        </p:txBody>
      </p:sp>
      <p:grpSp>
        <p:nvGrpSpPr>
          <p:cNvPr id="14" name="object 14"/>
          <p:cNvGrpSpPr/>
          <p:nvPr/>
        </p:nvGrpSpPr>
        <p:grpSpPr>
          <a:xfrm>
            <a:off x="5900928" y="2616707"/>
            <a:ext cx="2613660" cy="3289300"/>
            <a:chOff x="5900928" y="2616707"/>
            <a:chExt cx="2613660" cy="3289300"/>
          </a:xfrm>
        </p:grpSpPr>
        <p:sp>
          <p:nvSpPr>
            <p:cNvPr id="15" name="object 15"/>
            <p:cNvSpPr/>
            <p:nvPr/>
          </p:nvSpPr>
          <p:spPr>
            <a:xfrm>
              <a:off x="5984748" y="2616707"/>
              <a:ext cx="2377440" cy="3288791"/>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5900928" y="2642615"/>
              <a:ext cx="2613660" cy="3104388"/>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6044057" y="2651759"/>
              <a:ext cx="2258441" cy="3168396"/>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6044057" y="2651759"/>
              <a:ext cx="2258695" cy="3168650"/>
            </a:xfrm>
            <a:custGeom>
              <a:avLst/>
              <a:gdLst/>
              <a:ahLst/>
              <a:cxnLst/>
              <a:rect l="l" t="t" r="r" b="b"/>
              <a:pathLst>
                <a:path w="2258695" h="3168650">
                  <a:moveTo>
                    <a:pt x="0" y="3168396"/>
                  </a:moveTo>
                  <a:lnTo>
                    <a:pt x="2258441" y="3168396"/>
                  </a:lnTo>
                  <a:lnTo>
                    <a:pt x="2258441" y="0"/>
                  </a:lnTo>
                  <a:lnTo>
                    <a:pt x="0" y="0"/>
                  </a:lnTo>
                  <a:lnTo>
                    <a:pt x="0" y="3168396"/>
                  </a:lnTo>
                  <a:close/>
                </a:path>
              </a:pathLst>
            </a:custGeom>
            <a:ln w="12700">
              <a:solidFill>
                <a:srgbClr val="8B9BBD"/>
              </a:solidFill>
            </a:ln>
          </p:spPr>
          <p:txBody>
            <a:bodyPr wrap="square" lIns="0" tIns="0" rIns="0" bIns="0" rtlCol="0"/>
            <a:lstStyle/>
            <a:p>
              <a:endParaRPr/>
            </a:p>
          </p:txBody>
        </p:sp>
      </p:grpSp>
      <p:sp>
        <p:nvSpPr>
          <p:cNvPr id="19" name="object 19"/>
          <p:cNvSpPr txBox="1"/>
          <p:nvPr/>
        </p:nvSpPr>
        <p:spPr>
          <a:xfrm>
            <a:off x="6131433" y="2731135"/>
            <a:ext cx="2061845" cy="2948305"/>
          </a:xfrm>
          <a:prstGeom prst="rect">
            <a:avLst/>
          </a:prstGeom>
        </p:spPr>
        <p:txBody>
          <a:bodyPr vert="horz" wrap="square" lIns="0" tIns="67945" rIns="0" bIns="0" rtlCol="0">
            <a:spAutoFit/>
          </a:bodyPr>
          <a:lstStyle/>
          <a:p>
            <a:pPr marL="12700" marR="151130">
              <a:lnSpc>
                <a:spcPct val="86200"/>
              </a:lnSpc>
              <a:spcBef>
                <a:spcPts val="535"/>
              </a:spcBef>
            </a:pPr>
            <a:r>
              <a:rPr sz="2600" dirty="0">
                <a:latin typeface="Arial"/>
                <a:cs typeface="Arial"/>
              </a:rPr>
              <a:t>Aesthetic  pleasures of  walking  through</a:t>
            </a:r>
            <a:r>
              <a:rPr sz="2600" spc="-110" dirty="0">
                <a:latin typeface="Arial"/>
                <a:cs typeface="Arial"/>
              </a:rPr>
              <a:t> </a:t>
            </a:r>
            <a:r>
              <a:rPr sz="2600" dirty="0">
                <a:latin typeface="Arial"/>
                <a:cs typeface="Arial"/>
              </a:rPr>
              <a:t>thick  woods,  watching</a:t>
            </a:r>
            <a:endParaRPr sz="2600">
              <a:latin typeface="Arial"/>
              <a:cs typeface="Arial"/>
            </a:endParaRPr>
          </a:p>
          <a:p>
            <a:pPr marL="12700" marR="5080">
              <a:lnSpc>
                <a:spcPts val="2690"/>
              </a:lnSpc>
              <a:spcBef>
                <a:spcPts val="1075"/>
              </a:spcBef>
            </a:pPr>
            <a:r>
              <a:rPr sz="2600" dirty="0">
                <a:latin typeface="Arial"/>
                <a:cs typeface="Arial"/>
              </a:rPr>
              <a:t>spring</a:t>
            </a:r>
            <a:r>
              <a:rPr sz="2600" spc="-110" dirty="0">
                <a:latin typeface="Arial"/>
                <a:cs typeface="Arial"/>
              </a:rPr>
              <a:t> </a:t>
            </a:r>
            <a:r>
              <a:rPr sz="2600" dirty="0">
                <a:latin typeface="Arial"/>
                <a:cs typeface="Arial"/>
              </a:rPr>
              <a:t>flowers  etc.</a:t>
            </a:r>
            <a:endParaRPr sz="2600">
              <a:latin typeface="Arial"/>
              <a:cs typeface="Arial"/>
            </a:endParaRPr>
          </a:p>
        </p:txBody>
      </p:sp>
      <p:grpSp>
        <p:nvGrpSpPr>
          <p:cNvPr id="20" name="object 20"/>
          <p:cNvGrpSpPr/>
          <p:nvPr/>
        </p:nvGrpSpPr>
        <p:grpSpPr>
          <a:xfrm>
            <a:off x="1511300" y="5807455"/>
            <a:ext cx="6807200" cy="377825"/>
            <a:chOff x="1511300" y="5807455"/>
            <a:chExt cx="6807200" cy="377825"/>
          </a:xfrm>
        </p:grpSpPr>
        <p:sp>
          <p:nvSpPr>
            <p:cNvPr id="21" name="object 21"/>
            <p:cNvSpPr/>
            <p:nvPr/>
          </p:nvSpPr>
          <p:spPr>
            <a:xfrm>
              <a:off x="1524000" y="5820155"/>
              <a:ext cx="6781800" cy="352425"/>
            </a:xfrm>
            <a:custGeom>
              <a:avLst/>
              <a:gdLst/>
              <a:ahLst/>
              <a:cxnLst/>
              <a:rect l="l" t="t" r="r" b="b"/>
              <a:pathLst>
                <a:path w="6781800" h="352425">
                  <a:moveTo>
                    <a:pt x="6781800" y="0"/>
                  </a:moveTo>
                  <a:lnTo>
                    <a:pt x="0" y="0"/>
                  </a:lnTo>
                  <a:lnTo>
                    <a:pt x="0" y="352044"/>
                  </a:lnTo>
                  <a:lnTo>
                    <a:pt x="6781800" y="352044"/>
                  </a:lnTo>
                  <a:lnTo>
                    <a:pt x="6781800" y="0"/>
                  </a:lnTo>
                  <a:close/>
                </a:path>
              </a:pathLst>
            </a:custGeom>
            <a:solidFill>
              <a:srgbClr val="777B84"/>
            </a:solidFill>
          </p:spPr>
          <p:txBody>
            <a:bodyPr wrap="square" lIns="0" tIns="0" rIns="0" bIns="0" rtlCol="0"/>
            <a:lstStyle/>
            <a:p>
              <a:endParaRPr/>
            </a:p>
          </p:txBody>
        </p:sp>
        <p:sp>
          <p:nvSpPr>
            <p:cNvPr id="22" name="object 22"/>
            <p:cNvSpPr/>
            <p:nvPr/>
          </p:nvSpPr>
          <p:spPr>
            <a:xfrm>
              <a:off x="1524000" y="5820155"/>
              <a:ext cx="6781800" cy="352425"/>
            </a:xfrm>
            <a:custGeom>
              <a:avLst/>
              <a:gdLst/>
              <a:ahLst/>
              <a:cxnLst/>
              <a:rect l="l" t="t" r="r" b="b"/>
              <a:pathLst>
                <a:path w="6781800" h="352425">
                  <a:moveTo>
                    <a:pt x="0" y="352044"/>
                  </a:moveTo>
                  <a:lnTo>
                    <a:pt x="6781800" y="352044"/>
                  </a:lnTo>
                  <a:lnTo>
                    <a:pt x="6781800" y="0"/>
                  </a:lnTo>
                  <a:lnTo>
                    <a:pt x="0" y="0"/>
                  </a:lnTo>
                  <a:lnTo>
                    <a:pt x="0" y="352044"/>
                  </a:lnTo>
                  <a:close/>
                </a:path>
              </a:pathLst>
            </a:custGeom>
            <a:ln w="25400">
              <a:solidFill>
                <a:srgbClr val="55585F"/>
              </a:solidFill>
            </a:ln>
          </p:spPr>
          <p:txBody>
            <a:bodyPr wrap="square" lIns="0" tIns="0" rIns="0" bIns="0" rtlCol="0"/>
            <a:lstStyle/>
            <a:p>
              <a:endParaRPr/>
            </a:p>
          </p:txBody>
        </p:sp>
      </p:grpSp>
      <p:grpSp>
        <p:nvGrpSpPr>
          <p:cNvPr id="23" name="object 23"/>
          <p:cNvGrpSpPr/>
          <p:nvPr/>
        </p:nvGrpSpPr>
        <p:grpSpPr>
          <a:xfrm>
            <a:off x="2349500" y="257175"/>
            <a:ext cx="4597400" cy="752475"/>
            <a:chOff x="2349500" y="257175"/>
            <a:chExt cx="4597400" cy="752475"/>
          </a:xfrm>
        </p:grpSpPr>
        <p:sp>
          <p:nvSpPr>
            <p:cNvPr id="24" name="object 24"/>
            <p:cNvSpPr/>
            <p:nvPr/>
          </p:nvSpPr>
          <p:spPr>
            <a:xfrm>
              <a:off x="2362200" y="381063"/>
              <a:ext cx="4572000" cy="584835"/>
            </a:xfrm>
            <a:custGeom>
              <a:avLst/>
              <a:gdLst/>
              <a:ahLst/>
              <a:cxnLst/>
              <a:rect l="l" t="t" r="r" b="b"/>
              <a:pathLst>
                <a:path w="4572000" h="584835">
                  <a:moveTo>
                    <a:pt x="0" y="584771"/>
                  </a:moveTo>
                  <a:lnTo>
                    <a:pt x="4572000" y="584771"/>
                  </a:lnTo>
                  <a:lnTo>
                    <a:pt x="4572000" y="0"/>
                  </a:lnTo>
                  <a:lnTo>
                    <a:pt x="0" y="0"/>
                  </a:lnTo>
                  <a:lnTo>
                    <a:pt x="0" y="584771"/>
                  </a:lnTo>
                  <a:close/>
                </a:path>
              </a:pathLst>
            </a:custGeom>
            <a:ln w="25400">
              <a:solidFill>
                <a:srgbClr val="FD8537"/>
              </a:solidFill>
            </a:ln>
          </p:spPr>
          <p:txBody>
            <a:bodyPr wrap="square" lIns="0" tIns="0" rIns="0" bIns="0" rtlCol="0"/>
            <a:lstStyle/>
            <a:p>
              <a:endParaRPr/>
            </a:p>
          </p:txBody>
        </p:sp>
        <p:sp>
          <p:nvSpPr>
            <p:cNvPr id="25" name="object 25"/>
            <p:cNvSpPr/>
            <p:nvPr/>
          </p:nvSpPr>
          <p:spPr>
            <a:xfrm>
              <a:off x="2524125" y="257175"/>
              <a:ext cx="4238625" cy="752475"/>
            </a:xfrm>
            <a:prstGeom prst="rect">
              <a:avLst/>
            </a:prstGeom>
            <a:blipFill>
              <a:blip r:embed="rId10" cstate="print"/>
              <a:stretch>
                <a:fillRect/>
              </a:stretch>
            </a:blipFill>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794" y="252680"/>
            <a:ext cx="4566411" cy="661720"/>
          </a:xfrm>
        </p:spPr>
        <p:txBody>
          <a:bodyPr/>
          <a:lstStyle/>
          <a:p>
            <a:r>
              <a:rPr lang="en-US" dirty="0" smtClean="0"/>
              <a:t>BIODIVERSITY</a:t>
            </a:r>
            <a:endParaRPr lang="en-US" dirty="0"/>
          </a:p>
        </p:txBody>
      </p:sp>
      <p:sp>
        <p:nvSpPr>
          <p:cNvPr id="3" name="Rectangle 2"/>
          <p:cNvSpPr/>
          <p:nvPr/>
        </p:nvSpPr>
        <p:spPr>
          <a:xfrm>
            <a:off x="609600" y="1447800"/>
            <a:ext cx="8153400" cy="3108543"/>
          </a:xfrm>
          <a:prstGeom prst="rect">
            <a:avLst/>
          </a:prstGeom>
        </p:spPr>
        <p:txBody>
          <a:bodyPr wrap="square">
            <a:spAutoFit/>
          </a:bodyPr>
          <a:lstStyle/>
          <a:p>
            <a:pPr algn="just">
              <a:buFont typeface="Wingdings" pitchFamily="2" charset="2"/>
              <a:buChar char="§"/>
            </a:pPr>
            <a:r>
              <a:rPr lang="en-US" sz="2800" dirty="0" smtClean="0"/>
              <a:t>It refer to the totality of genes, species and ecosystem of a region. it is sum total of species richness.</a:t>
            </a:r>
          </a:p>
          <a:p>
            <a:pPr algn="just">
              <a:buFont typeface="Wingdings" pitchFamily="2" charset="2"/>
              <a:buChar char="§"/>
            </a:pPr>
            <a:r>
              <a:rPr lang="en-US" sz="2800" dirty="0" smtClean="0"/>
              <a:t>It is wide variety of life on earth.</a:t>
            </a:r>
          </a:p>
          <a:p>
            <a:pPr algn="just">
              <a:buFont typeface="Wingdings" pitchFamily="2" charset="2"/>
              <a:buChar char="§"/>
            </a:pPr>
            <a:r>
              <a:rPr lang="en-US" sz="2800" dirty="0" smtClean="0"/>
              <a:t>It is the degree of variety in nature and not nature itself. it is variability among living organisms from all sources. it is the variety of life forms, the ecological roles they play and the Genetic diversity they contains.</a:t>
            </a: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1305560"/>
            <a:ext cx="5181600" cy="1341120"/>
          </a:xfrm>
          <a:custGeom>
            <a:avLst/>
            <a:gdLst/>
            <a:ahLst/>
            <a:cxnLst/>
            <a:rect l="l" t="t" r="r" b="b"/>
            <a:pathLst>
              <a:path w="5181600" h="1341120">
                <a:moveTo>
                  <a:pt x="0" y="134112"/>
                </a:moveTo>
                <a:lnTo>
                  <a:pt x="6839" y="91732"/>
                </a:lnTo>
                <a:lnTo>
                  <a:pt x="25883" y="54918"/>
                </a:lnTo>
                <a:lnTo>
                  <a:pt x="54918" y="25883"/>
                </a:lnTo>
                <a:lnTo>
                  <a:pt x="91732" y="6839"/>
                </a:lnTo>
                <a:lnTo>
                  <a:pt x="134112" y="0"/>
                </a:lnTo>
                <a:lnTo>
                  <a:pt x="5047488" y="0"/>
                </a:lnTo>
                <a:lnTo>
                  <a:pt x="5089867" y="6839"/>
                </a:lnTo>
                <a:lnTo>
                  <a:pt x="5126681" y="25883"/>
                </a:lnTo>
                <a:lnTo>
                  <a:pt x="5155716" y="54918"/>
                </a:lnTo>
                <a:lnTo>
                  <a:pt x="5174760" y="91732"/>
                </a:lnTo>
                <a:lnTo>
                  <a:pt x="5181600" y="134112"/>
                </a:lnTo>
                <a:lnTo>
                  <a:pt x="5181600" y="1207007"/>
                </a:lnTo>
                <a:lnTo>
                  <a:pt x="5174760" y="1249387"/>
                </a:lnTo>
                <a:lnTo>
                  <a:pt x="5155716" y="1286201"/>
                </a:lnTo>
                <a:lnTo>
                  <a:pt x="5126681" y="1315236"/>
                </a:lnTo>
                <a:lnTo>
                  <a:pt x="5089867" y="1334280"/>
                </a:lnTo>
                <a:lnTo>
                  <a:pt x="5047488" y="1341119"/>
                </a:lnTo>
                <a:lnTo>
                  <a:pt x="134112" y="1341119"/>
                </a:lnTo>
                <a:lnTo>
                  <a:pt x="91732" y="1334280"/>
                </a:lnTo>
                <a:lnTo>
                  <a:pt x="54918" y="1315236"/>
                </a:lnTo>
                <a:lnTo>
                  <a:pt x="25883" y="1286201"/>
                </a:lnTo>
                <a:lnTo>
                  <a:pt x="6839" y="1249387"/>
                </a:lnTo>
                <a:lnTo>
                  <a:pt x="0" y="1207007"/>
                </a:lnTo>
                <a:lnTo>
                  <a:pt x="0" y="134112"/>
                </a:lnTo>
                <a:close/>
              </a:path>
            </a:pathLst>
          </a:custGeom>
          <a:ln w="25400">
            <a:solidFill>
              <a:srgbClr val="7597D9"/>
            </a:solidFill>
          </a:ln>
        </p:spPr>
        <p:txBody>
          <a:bodyPr wrap="square" lIns="0" tIns="0" rIns="0" bIns="0" rtlCol="0"/>
          <a:lstStyle/>
          <a:p>
            <a:endParaRPr/>
          </a:p>
        </p:txBody>
      </p:sp>
      <p:sp>
        <p:nvSpPr>
          <p:cNvPr id="3" name="object 3"/>
          <p:cNvSpPr txBox="1">
            <a:spLocks noGrp="1"/>
          </p:cNvSpPr>
          <p:nvPr>
            <p:ph type="title"/>
          </p:nvPr>
        </p:nvSpPr>
        <p:spPr>
          <a:xfrm>
            <a:off x="1627123" y="1523745"/>
            <a:ext cx="3313429" cy="856615"/>
          </a:xfrm>
          <a:prstGeom prst="rect">
            <a:avLst/>
          </a:prstGeom>
        </p:spPr>
        <p:txBody>
          <a:bodyPr vert="horz" wrap="square" lIns="0" tIns="54610" rIns="0" bIns="0" rtlCol="0">
            <a:spAutoFit/>
          </a:bodyPr>
          <a:lstStyle/>
          <a:p>
            <a:pPr marL="12700" marR="5080">
              <a:lnSpc>
                <a:spcPct val="86300"/>
              </a:lnSpc>
              <a:spcBef>
                <a:spcPts val="430"/>
              </a:spcBef>
            </a:pPr>
            <a:r>
              <a:rPr sz="2000" dirty="0">
                <a:solidFill>
                  <a:srgbClr val="000000"/>
                </a:solidFill>
              </a:rPr>
              <a:t>There are millions of plants,  animals and microbes on</a:t>
            </a:r>
            <a:r>
              <a:rPr sz="2000" spc="-130" dirty="0">
                <a:solidFill>
                  <a:srgbClr val="000000"/>
                </a:solidFill>
              </a:rPr>
              <a:t> </a:t>
            </a:r>
            <a:r>
              <a:rPr sz="2000" dirty="0">
                <a:solidFill>
                  <a:srgbClr val="000000"/>
                </a:solidFill>
              </a:rPr>
              <a:t>this  earth with whom we</a:t>
            </a:r>
            <a:r>
              <a:rPr sz="2000" spc="-95" dirty="0">
                <a:solidFill>
                  <a:srgbClr val="000000"/>
                </a:solidFill>
              </a:rPr>
              <a:t> </a:t>
            </a:r>
            <a:r>
              <a:rPr sz="2000" dirty="0">
                <a:solidFill>
                  <a:srgbClr val="000000"/>
                </a:solidFill>
              </a:rPr>
              <a:t>share.</a:t>
            </a:r>
            <a:endParaRPr sz="2000"/>
          </a:p>
        </p:txBody>
      </p:sp>
      <p:grpSp>
        <p:nvGrpSpPr>
          <p:cNvPr id="4" name="object 4"/>
          <p:cNvGrpSpPr/>
          <p:nvPr/>
        </p:nvGrpSpPr>
        <p:grpSpPr>
          <a:xfrm>
            <a:off x="1968500" y="3106420"/>
            <a:ext cx="5664200" cy="2865120"/>
            <a:chOff x="1968500" y="3106420"/>
            <a:chExt cx="5664200" cy="2865120"/>
          </a:xfrm>
        </p:grpSpPr>
        <p:sp>
          <p:nvSpPr>
            <p:cNvPr id="5" name="object 5"/>
            <p:cNvSpPr/>
            <p:nvPr/>
          </p:nvSpPr>
          <p:spPr>
            <a:xfrm>
              <a:off x="1981200" y="3119120"/>
              <a:ext cx="5181600" cy="843280"/>
            </a:xfrm>
            <a:custGeom>
              <a:avLst/>
              <a:gdLst/>
              <a:ahLst/>
              <a:cxnLst/>
              <a:rect l="l" t="t" r="r" b="b"/>
              <a:pathLst>
                <a:path w="5181600" h="843279">
                  <a:moveTo>
                    <a:pt x="0" y="84327"/>
                  </a:moveTo>
                  <a:lnTo>
                    <a:pt x="6621" y="51488"/>
                  </a:lnTo>
                  <a:lnTo>
                    <a:pt x="24685" y="24685"/>
                  </a:lnTo>
                  <a:lnTo>
                    <a:pt x="51488" y="6621"/>
                  </a:lnTo>
                  <a:lnTo>
                    <a:pt x="84327" y="0"/>
                  </a:lnTo>
                  <a:lnTo>
                    <a:pt x="5097272" y="0"/>
                  </a:lnTo>
                  <a:lnTo>
                    <a:pt x="5130111" y="6621"/>
                  </a:lnTo>
                  <a:lnTo>
                    <a:pt x="5156914" y="24685"/>
                  </a:lnTo>
                  <a:lnTo>
                    <a:pt x="5174978" y="51488"/>
                  </a:lnTo>
                  <a:lnTo>
                    <a:pt x="5181600" y="84327"/>
                  </a:lnTo>
                  <a:lnTo>
                    <a:pt x="5181600" y="758951"/>
                  </a:lnTo>
                  <a:lnTo>
                    <a:pt x="5174978" y="791791"/>
                  </a:lnTo>
                  <a:lnTo>
                    <a:pt x="5156914" y="818594"/>
                  </a:lnTo>
                  <a:lnTo>
                    <a:pt x="5130111" y="836658"/>
                  </a:lnTo>
                  <a:lnTo>
                    <a:pt x="5097272" y="843279"/>
                  </a:lnTo>
                  <a:lnTo>
                    <a:pt x="84327" y="843279"/>
                  </a:lnTo>
                  <a:lnTo>
                    <a:pt x="51488" y="836658"/>
                  </a:lnTo>
                  <a:lnTo>
                    <a:pt x="24685" y="818594"/>
                  </a:lnTo>
                  <a:lnTo>
                    <a:pt x="6621" y="791791"/>
                  </a:lnTo>
                  <a:lnTo>
                    <a:pt x="0" y="758951"/>
                  </a:lnTo>
                  <a:lnTo>
                    <a:pt x="0" y="84327"/>
                  </a:lnTo>
                  <a:close/>
                </a:path>
              </a:pathLst>
            </a:custGeom>
            <a:ln w="25400">
              <a:solidFill>
                <a:srgbClr val="B32C16"/>
              </a:solidFill>
            </a:ln>
          </p:spPr>
          <p:txBody>
            <a:bodyPr wrap="square" lIns="0" tIns="0" rIns="0" bIns="0" rtlCol="0"/>
            <a:lstStyle/>
            <a:p>
              <a:endParaRPr/>
            </a:p>
          </p:txBody>
        </p:sp>
        <p:sp>
          <p:nvSpPr>
            <p:cNvPr id="6" name="object 6"/>
            <p:cNvSpPr/>
            <p:nvPr/>
          </p:nvSpPr>
          <p:spPr>
            <a:xfrm>
              <a:off x="2438400" y="4251960"/>
              <a:ext cx="5181600" cy="1706880"/>
            </a:xfrm>
            <a:custGeom>
              <a:avLst/>
              <a:gdLst/>
              <a:ahLst/>
              <a:cxnLst/>
              <a:rect l="l" t="t" r="r" b="b"/>
              <a:pathLst>
                <a:path w="5181600" h="1706879">
                  <a:moveTo>
                    <a:pt x="0" y="170687"/>
                  </a:moveTo>
                  <a:lnTo>
                    <a:pt x="6099" y="125324"/>
                  </a:lnTo>
                  <a:lnTo>
                    <a:pt x="23311" y="84553"/>
                  </a:lnTo>
                  <a:lnTo>
                    <a:pt x="50006" y="50006"/>
                  </a:lnTo>
                  <a:lnTo>
                    <a:pt x="84553" y="23311"/>
                  </a:lnTo>
                  <a:lnTo>
                    <a:pt x="125324" y="6099"/>
                  </a:lnTo>
                  <a:lnTo>
                    <a:pt x="170687" y="0"/>
                  </a:lnTo>
                  <a:lnTo>
                    <a:pt x="5010911" y="0"/>
                  </a:lnTo>
                  <a:lnTo>
                    <a:pt x="5056275" y="6099"/>
                  </a:lnTo>
                  <a:lnTo>
                    <a:pt x="5097046" y="23311"/>
                  </a:lnTo>
                  <a:lnTo>
                    <a:pt x="5131593" y="50006"/>
                  </a:lnTo>
                  <a:lnTo>
                    <a:pt x="5158288" y="84553"/>
                  </a:lnTo>
                  <a:lnTo>
                    <a:pt x="5175500" y="125324"/>
                  </a:lnTo>
                  <a:lnTo>
                    <a:pt x="5181600" y="170687"/>
                  </a:lnTo>
                  <a:lnTo>
                    <a:pt x="5181600" y="1536192"/>
                  </a:lnTo>
                  <a:lnTo>
                    <a:pt x="5175500" y="1581568"/>
                  </a:lnTo>
                  <a:lnTo>
                    <a:pt x="5158288" y="1622343"/>
                  </a:lnTo>
                  <a:lnTo>
                    <a:pt x="5131593" y="1656888"/>
                  </a:lnTo>
                  <a:lnTo>
                    <a:pt x="5097046" y="1683576"/>
                  </a:lnTo>
                  <a:lnTo>
                    <a:pt x="5056275" y="1700783"/>
                  </a:lnTo>
                  <a:lnTo>
                    <a:pt x="5010911" y="1706879"/>
                  </a:lnTo>
                  <a:lnTo>
                    <a:pt x="170687" y="1706879"/>
                  </a:lnTo>
                  <a:lnTo>
                    <a:pt x="125324" y="1700783"/>
                  </a:lnTo>
                  <a:lnTo>
                    <a:pt x="84553" y="1683576"/>
                  </a:lnTo>
                  <a:lnTo>
                    <a:pt x="50006" y="1656888"/>
                  </a:lnTo>
                  <a:lnTo>
                    <a:pt x="23311" y="1622343"/>
                  </a:lnTo>
                  <a:lnTo>
                    <a:pt x="6099" y="1581568"/>
                  </a:lnTo>
                  <a:lnTo>
                    <a:pt x="0" y="1536192"/>
                  </a:lnTo>
                  <a:lnTo>
                    <a:pt x="0" y="170687"/>
                  </a:lnTo>
                  <a:close/>
                </a:path>
              </a:pathLst>
            </a:custGeom>
            <a:ln w="25400">
              <a:solidFill>
                <a:srgbClr val="000000"/>
              </a:solidFill>
            </a:ln>
          </p:spPr>
          <p:txBody>
            <a:bodyPr wrap="square" lIns="0" tIns="0" rIns="0" bIns="0" rtlCol="0"/>
            <a:lstStyle/>
            <a:p>
              <a:endParaRPr/>
            </a:p>
          </p:txBody>
        </p:sp>
      </p:grpSp>
      <p:sp>
        <p:nvSpPr>
          <p:cNvPr id="7" name="object 7"/>
          <p:cNvSpPr txBox="1"/>
          <p:nvPr/>
        </p:nvSpPr>
        <p:spPr>
          <a:xfrm>
            <a:off x="2073655" y="3205353"/>
            <a:ext cx="3840479" cy="2600325"/>
          </a:xfrm>
          <a:prstGeom prst="rect">
            <a:avLst/>
          </a:prstGeom>
        </p:spPr>
        <p:txBody>
          <a:bodyPr vert="horz" wrap="square" lIns="0" tIns="58419" rIns="0" bIns="0" rtlCol="0">
            <a:spAutoFit/>
          </a:bodyPr>
          <a:lstStyle/>
          <a:p>
            <a:pPr marL="12700" marR="190500">
              <a:lnSpc>
                <a:spcPts val="2170"/>
              </a:lnSpc>
              <a:spcBef>
                <a:spcPts val="459"/>
              </a:spcBef>
            </a:pPr>
            <a:r>
              <a:rPr sz="2100" spc="-5" dirty="0">
                <a:latin typeface="Arial"/>
                <a:cs typeface="Arial"/>
              </a:rPr>
              <a:t>Each species on </a:t>
            </a:r>
            <a:r>
              <a:rPr sz="2100" dirty="0">
                <a:latin typeface="Arial"/>
                <a:cs typeface="Arial"/>
              </a:rPr>
              <a:t>this </a:t>
            </a:r>
            <a:r>
              <a:rPr sz="2100" spc="-5" dirty="0">
                <a:latin typeface="Arial"/>
                <a:cs typeface="Arial"/>
              </a:rPr>
              <a:t>earth has  some intrinsic</a:t>
            </a:r>
            <a:r>
              <a:rPr sz="2100" spc="-25" dirty="0">
                <a:latin typeface="Arial"/>
                <a:cs typeface="Arial"/>
              </a:rPr>
              <a:t> </a:t>
            </a:r>
            <a:r>
              <a:rPr sz="2100" spc="-5" dirty="0">
                <a:latin typeface="Arial"/>
                <a:cs typeface="Arial"/>
              </a:rPr>
              <a:t>value.</a:t>
            </a:r>
            <a:endParaRPr sz="2100">
              <a:latin typeface="Arial"/>
              <a:cs typeface="Arial"/>
            </a:endParaRPr>
          </a:p>
          <a:p>
            <a:pPr>
              <a:lnSpc>
                <a:spcPct val="100000"/>
              </a:lnSpc>
            </a:pPr>
            <a:endParaRPr sz="2300">
              <a:latin typeface="Arial"/>
              <a:cs typeface="Arial"/>
            </a:endParaRPr>
          </a:p>
          <a:p>
            <a:pPr marL="494665" marR="5080">
              <a:lnSpc>
                <a:spcPct val="86200"/>
              </a:lnSpc>
              <a:spcBef>
                <a:spcPts val="2065"/>
              </a:spcBef>
            </a:pPr>
            <a:r>
              <a:rPr sz="2100" dirty="0">
                <a:latin typeface="Arial"/>
                <a:cs typeface="Arial"/>
              </a:rPr>
              <a:t>It </a:t>
            </a:r>
            <a:r>
              <a:rPr sz="2100" spc="-5" dirty="0">
                <a:latin typeface="Arial"/>
                <a:cs typeface="Arial"/>
              </a:rPr>
              <a:t>is therefore our moral</a:t>
            </a:r>
            <a:r>
              <a:rPr sz="2100" spc="-35" dirty="0">
                <a:latin typeface="Arial"/>
                <a:cs typeface="Arial"/>
              </a:rPr>
              <a:t> </a:t>
            </a:r>
            <a:r>
              <a:rPr sz="2100" dirty="0">
                <a:latin typeface="Arial"/>
                <a:cs typeface="Arial"/>
              </a:rPr>
              <a:t>duty  to </a:t>
            </a:r>
            <a:r>
              <a:rPr sz="2100" spc="-5" dirty="0">
                <a:latin typeface="Arial"/>
                <a:cs typeface="Arial"/>
              </a:rPr>
              <a:t>take care </a:t>
            </a:r>
            <a:r>
              <a:rPr sz="2100" dirty="0">
                <a:latin typeface="Arial"/>
                <a:cs typeface="Arial"/>
              </a:rPr>
              <a:t>of </a:t>
            </a:r>
            <a:r>
              <a:rPr sz="2100" spc="-5" dirty="0">
                <a:latin typeface="Arial"/>
                <a:cs typeface="Arial"/>
              </a:rPr>
              <a:t>all </a:t>
            </a:r>
            <a:r>
              <a:rPr sz="2100" dirty="0">
                <a:latin typeface="Arial"/>
                <a:cs typeface="Arial"/>
              </a:rPr>
              <a:t>the </a:t>
            </a:r>
            <a:r>
              <a:rPr sz="2100" spc="-5" dirty="0">
                <a:latin typeface="Arial"/>
                <a:cs typeface="Arial"/>
              </a:rPr>
              <a:t>living  creatures and pass on our  biological legacy in good  order </a:t>
            </a:r>
            <a:r>
              <a:rPr sz="2100" dirty="0">
                <a:latin typeface="Arial"/>
                <a:cs typeface="Arial"/>
              </a:rPr>
              <a:t>to </a:t>
            </a:r>
            <a:r>
              <a:rPr sz="2100" spc="-5" dirty="0">
                <a:latin typeface="Arial"/>
                <a:cs typeface="Arial"/>
              </a:rPr>
              <a:t>future</a:t>
            </a:r>
            <a:r>
              <a:rPr sz="2100" spc="-25" dirty="0">
                <a:latin typeface="Arial"/>
                <a:cs typeface="Arial"/>
              </a:rPr>
              <a:t> </a:t>
            </a:r>
            <a:r>
              <a:rPr sz="2100" spc="-5" dirty="0">
                <a:latin typeface="Arial"/>
                <a:cs typeface="Arial"/>
              </a:rPr>
              <a:t>generations.</a:t>
            </a:r>
            <a:endParaRPr sz="2100">
              <a:latin typeface="Arial"/>
              <a:cs typeface="Arial"/>
            </a:endParaRPr>
          </a:p>
        </p:txBody>
      </p:sp>
      <p:grpSp>
        <p:nvGrpSpPr>
          <p:cNvPr id="8" name="object 8"/>
          <p:cNvGrpSpPr/>
          <p:nvPr/>
        </p:nvGrpSpPr>
        <p:grpSpPr>
          <a:xfrm>
            <a:off x="5821171" y="2309876"/>
            <a:ext cx="1354455" cy="2453005"/>
            <a:chOff x="5821171" y="2309876"/>
            <a:chExt cx="1354455" cy="2453005"/>
          </a:xfrm>
        </p:grpSpPr>
        <p:sp>
          <p:nvSpPr>
            <p:cNvPr id="9" name="object 9"/>
            <p:cNvSpPr/>
            <p:nvPr/>
          </p:nvSpPr>
          <p:spPr>
            <a:xfrm>
              <a:off x="5833871" y="2322576"/>
              <a:ext cx="871855" cy="871855"/>
            </a:xfrm>
            <a:custGeom>
              <a:avLst/>
              <a:gdLst/>
              <a:ahLst/>
              <a:cxnLst/>
              <a:rect l="l" t="t" r="r" b="b"/>
              <a:pathLst>
                <a:path w="871854" h="871855">
                  <a:moveTo>
                    <a:pt x="675639" y="0"/>
                  </a:moveTo>
                  <a:lnTo>
                    <a:pt x="196087" y="0"/>
                  </a:lnTo>
                  <a:lnTo>
                    <a:pt x="196087" y="479425"/>
                  </a:lnTo>
                  <a:lnTo>
                    <a:pt x="0" y="479425"/>
                  </a:lnTo>
                  <a:lnTo>
                    <a:pt x="435863" y="871727"/>
                  </a:lnTo>
                  <a:lnTo>
                    <a:pt x="871727" y="479425"/>
                  </a:lnTo>
                  <a:lnTo>
                    <a:pt x="675639" y="479425"/>
                  </a:lnTo>
                  <a:lnTo>
                    <a:pt x="675639" y="0"/>
                  </a:lnTo>
                  <a:close/>
                </a:path>
              </a:pathLst>
            </a:custGeom>
            <a:solidFill>
              <a:srgbClr val="FAECCD">
                <a:alpha val="90194"/>
              </a:srgbClr>
            </a:solidFill>
          </p:spPr>
          <p:txBody>
            <a:bodyPr wrap="square" lIns="0" tIns="0" rIns="0" bIns="0" rtlCol="0"/>
            <a:lstStyle/>
            <a:p>
              <a:endParaRPr/>
            </a:p>
          </p:txBody>
        </p:sp>
        <p:sp>
          <p:nvSpPr>
            <p:cNvPr id="10" name="object 10"/>
            <p:cNvSpPr/>
            <p:nvPr/>
          </p:nvSpPr>
          <p:spPr>
            <a:xfrm>
              <a:off x="5833871" y="2322576"/>
              <a:ext cx="871855" cy="871855"/>
            </a:xfrm>
            <a:custGeom>
              <a:avLst/>
              <a:gdLst/>
              <a:ahLst/>
              <a:cxnLst/>
              <a:rect l="l" t="t" r="r" b="b"/>
              <a:pathLst>
                <a:path w="871854" h="871855">
                  <a:moveTo>
                    <a:pt x="0" y="479425"/>
                  </a:moveTo>
                  <a:lnTo>
                    <a:pt x="196087" y="479425"/>
                  </a:lnTo>
                  <a:lnTo>
                    <a:pt x="196087" y="0"/>
                  </a:lnTo>
                  <a:lnTo>
                    <a:pt x="675639" y="0"/>
                  </a:lnTo>
                  <a:lnTo>
                    <a:pt x="675639" y="479425"/>
                  </a:lnTo>
                  <a:lnTo>
                    <a:pt x="871727" y="479425"/>
                  </a:lnTo>
                  <a:lnTo>
                    <a:pt x="435863" y="871727"/>
                  </a:lnTo>
                  <a:lnTo>
                    <a:pt x="0" y="479425"/>
                  </a:lnTo>
                  <a:close/>
                </a:path>
              </a:pathLst>
            </a:custGeom>
            <a:ln w="25400">
              <a:solidFill>
                <a:srgbClr val="FAECCD"/>
              </a:solidFill>
            </a:ln>
          </p:spPr>
          <p:txBody>
            <a:bodyPr wrap="square" lIns="0" tIns="0" rIns="0" bIns="0" rtlCol="0"/>
            <a:lstStyle/>
            <a:p>
              <a:endParaRPr/>
            </a:p>
          </p:txBody>
        </p:sp>
        <p:sp>
          <p:nvSpPr>
            <p:cNvPr id="11" name="object 11"/>
            <p:cNvSpPr/>
            <p:nvPr/>
          </p:nvSpPr>
          <p:spPr>
            <a:xfrm>
              <a:off x="6291071" y="3878326"/>
              <a:ext cx="871855" cy="871855"/>
            </a:xfrm>
            <a:custGeom>
              <a:avLst/>
              <a:gdLst/>
              <a:ahLst/>
              <a:cxnLst/>
              <a:rect l="l" t="t" r="r" b="b"/>
              <a:pathLst>
                <a:path w="871854" h="871854">
                  <a:moveTo>
                    <a:pt x="675639" y="0"/>
                  </a:moveTo>
                  <a:lnTo>
                    <a:pt x="196087" y="0"/>
                  </a:lnTo>
                  <a:lnTo>
                    <a:pt x="196087" y="479425"/>
                  </a:lnTo>
                  <a:lnTo>
                    <a:pt x="0" y="479425"/>
                  </a:lnTo>
                  <a:lnTo>
                    <a:pt x="435863" y="871728"/>
                  </a:lnTo>
                  <a:lnTo>
                    <a:pt x="871727" y="479425"/>
                  </a:lnTo>
                  <a:lnTo>
                    <a:pt x="675639" y="479425"/>
                  </a:lnTo>
                  <a:lnTo>
                    <a:pt x="675639" y="0"/>
                  </a:lnTo>
                  <a:close/>
                </a:path>
              </a:pathLst>
            </a:custGeom>
            <a:solidFill>
              <a:srgbClr val="E2E7EE">
                <a:alpha val="90194"/>
              </a:srgbClr>
            </a:solidFill>
          </p:spPr>
          <p:txBody>
            <a:bodyPr wrap="square" lIns="0" tIns="0" rIns="0" bIns="0" rtlCol="0"/>
            <a:lstStyle/>
            <a:p>
              <a:endParaRPr/>
            </a:p>
          </p:txBody>
        </p:sp>
        <p:sp>
          <p:nvSpPr>
            <p:cNvPr id="12" name="object 12"/>
            <p:cNvSpPr/>
            <p:nvPr/>
          </p:nvSpPr>
          <p:spPr>
            <a:xfrm>
              <a:off x="6291071" y="3878326"/>
              <a:ext cx="871855" cy="871855"/>
            </a:xfrm>
            <a:custGeom>
              <a:avLst/>
              <a:gdLst/>
              <a:ahLst/>
              <a:cxnLst/>
              <a:rect l="l" t="t" r="r" b="b"/>
              <a:pathLst>
                <a:path w="871854" h="871854">
                  <a:moveTo>
                    <a:pt x="0" y="479425"/>
                  </a:moveTo>
                  <a:lnTo>
                    <a:pt x="196087" y="479425"/>
                  </a:lnTo>
                  <a:lnTo>
                    <a:pt x="196087" y="0"/>
                  </a:lnTo>
                  <a:lnTo>
                    <a:pt x="675639" y="0"/>
                  </a:lnTo>
                  <a:lnTo>
                    <a:pt x="675639" y="479425"/>
                  </a:lnTo>
                  <a:lnTo>
                    <a:pt x="871727" y="479425"/>
                  </a:lnTo>
                  <a:lnTo>
                    <a:pt x="435863" y="871728"/>
                  </a:lnTo>
                  <a:lnTo>
                    <a:pt x="0" y="479425"/>
                  </a:lnTo>
                  <a:close/>
                </a:path>
              </a:pathLst>
            </a:custGeom>
            <a:ln w="25400">
              <a:solidFill>
                <a:srgbClr val="E2E7EE"/>
              </a:solidFill>
            </a:ln>
          </p:spPr>
          <p:txBody>
            <a:bodyPr wrap="square" lIns="0" tIns="0" rIns="0" bIns="0" rtlCol="0"/>
            <a:lstStyle/>
            <a:p>
              <a:endParaRPr/>
            </a:p>
          </p:txBody>
        </p:sp>
      </p:grpSp>
      <p:grpSp>
        <p:nvGrpSpPr>
          <p:cNvPr id="13" name="object 13"/>
          <p:cNvGrpSpPr/>
          <p:nvPr/>
        </p:nvGrpSpPr>
        <p:grpSpPr>
          <a:xfrm>
            <a:off x="2120900" y="269747"/>
            <a:ext cx="4978400" cy="709295"/>
            <a:chOff x="2120900" y="269747"/>
            <a:chExt cx="4978400" cy="709295"/>
          </a:xfrm>
        </p:grpSpPr>
        <p:sp>
          <p:nvSpPr>
            <p:cNvPr id="14" name="object 14"/>
            <p:cNvSpPr/>
            <p:nvPr/>
          </p:nvSpPr>
          <p:spPr>
            <a:xfrm>
              <a:off x="2133600" y="381063"/>
              <a:ext cx="4953000" cy="584835"/>
            </a:xfrm>
            <a:custGeom>
              <a:avLst/>
              <a:gdLst/>
              <a:ahLst/>
              <a:cxnLst/>
              <a:rect l="l" t="t" r="r" b="b"/>
              <a:pathLst>
                <a:path w="4953000" h="584835">
                  <a:moveTo>
                    <a:pt x="0" y="584771"/>
                  </a:moveTo>
                  <a:lnTo>
                    <a:pt x="4953000" y="584771"/>
                  </a:lnTo>
                  <a:lnTo>
                    <a:pt x="4953000" y="0"/>
                  </a:lnTo>
                  <a:lnTo>
                    <a:pt x="0" y="0"/>
                  </a:lnTo>
                  <a:lnTo>
                    <a:pt x="0" y="584771"/>
                  </a:lnTo>
                  <a:close/>
                </a:path>
              </a:pathLst>
            </a:custGeom>
            <a:ln w="25399">
              <a:solidFill>
                <a:srgbClr val="7597D9"/>
              </a:solidFill>
            </a:ln>
          </p:spPr>
          <p:txBody>
            <a:bodyPr wrap="square" lIns="0" tIns="0" rIns="0" bIns="0" rtlCol="0"/>
            <a:lstStyle/>
            <a:p>
              <a:endParaRPr/>
            </a:p>
          </p:txBody>
        </p:sp>
        <p:sp>
          <p:nvSpPr>
            <p:cNvPr id="15" name="object 15"/>
            <p:cNvSpPr/>
            <p:nvPr/>
          </p:nvSpPr>
          <p:spPr>
            <a:xfrm>
              <a:off x="2351531" y="269747"/>
              <a:ext cx="4514088" cy="679703"/>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2660650" y="530225"/>
              <a:ext cx="3883532" cy="376809"/>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3879469" y="713993"/>
              <a:ext cx="87503" cy="78994"/>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5934583" y="648334"/>
              <a:ext cx="83820" cy="49530"/>
            </a:xfrm>
            <a:custGeom>
              <a:avLst/>
              <a:gdLst/>
              <a:ahLst/>
              <a:cxnLst/>
              <a:rect l="l" t="t" r="r" b="b"/>
              <a:pathLst>
                <a:path w="83820" h="49529">
                  <a:moveTo>
                    <a:pt x="41909" y="0"/>
                  </a:moveTo>
                  <a:lnTo>
                    <a:pt x="6572" y="20597"/>
                  </a:lnTo>
                  <a:lnTo>
                    <a:pt x="0" y="49529"/>
                  </a:lnTo>
                  <a:lnTo>
                    <a:pt x="83438" y="49529"/>
                  </a:lnTo>
                  <a:lnTo>
                    <a:pt x="70992" y="12700"/>
                  </a:lnTo>
                  <a:lnTo>
                    <a:pt x="41909" y="0"/>
                  </a:lnTo>
                  <a:close/>
                </a:path>
              </a:pathLst>
            </a:custGeom>
            <a:ln w="12192">
              <a:solidFill>
                <a:srgbClr val="FFF6F4"/>
              </a:solidFill>
            </a:ln>
          </p:spPr>
          <p:txBody>
            <a:bodyPr wrap="square" lIns="0" tIns="0" rIns="0" bIns="0" rtlCol="0"/>
            <a:lstStyle/>
            <a:p>
              <a:endParaRPr/>
            </a:p>
          </p:txBody>
        </p:sp>
        <p:sp>
          <p:nvSpPr>
            <p:cNvPr id="19" name="object 19"/>
            <p:cNvSpPr/>
            <p:nvPr/>
          </p:nvSpPr>
          <p:spPr>
            <a:xfrm>
              <a:off x="4958969" y="642238"/>
              <a:ext cx="106045" cy="140208"/>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5199633" y="604393"/>
              <a:ext cx="204089" cy="227965"/>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3429888" y="610488"/>
              <a:ext cx="55880" cy="211454"/>
            </a:xfrm>
            <a:custGeom>
              <a:avLst/>
              <a:gdLst/>
              <a:ahLst/>
              <a:cxnLst/>
              <a:rect l="l" t="t" r="r" b="b"/>
              <a:pathLst>
                <a:path w="55879" h="211455">
                  <a:moveTo>
                    <a:pt x="0" y="0"/>
                  </a:moveTo>
                  <a:lnTo>
                    <a:pt x="55880" y="0"/>
                  </a:lnTo>
                  <a:lnTo>
                    <a:pt x="55880" y="210947"/>
                  </a:lnTo>
                  <a:lnTo>
                    <a:pt x="0" y="210947"/>
                  </a:lnTo>
                  <a:lnTo>
                    <a:pt x="0" y="0"/>
                  </a:lnTo>
                  <a:close/>
                </a:path>
              </a:pathLst>
            </a:custGeom>
            <a:ln w="12192">
              <a:solidFill>
                <a:srgbClr val="FFF6F4"/>
              </a:solidFill>
            </a:ln>
          </p:spPr>
          <p:txBody>
            <a:bodyPr wrap="square" lIns="0" tIns="0" rIns="0" bIns="0" rtlCol="0"/>
            <a:lstStyle/>
            <a:p>
              <a:endParaRPr/>
            </a:p>
          </p:txBody>
        </p:sp>
        <p:sp>
          <p:nvSpPr>
            <p:cNvPr id="22" name="object 22"/>
            <p:cNvSpPr/>
            <p:nvPr/>
          </p:nvSpPr>
          <p:spPr>
            <a:xfrm>
              <a:off x="6149847" y="599566"/>
              <a:ext cx="204470" cy="227965"/>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4907914" y="605663"/>
              <a:ext cx="1165860" cy="301625"/>
            </a:xfrm>
            <a:custGeom>
              <a:avLst/>
              <a:gdLst/>
              <a:ahLst/>
              <a:cxnLst/>
              <a:rect l="l" t="t" r="r" b="b"/>
              <a:pathLst>
                <a:path w="1165860" h="301625">
                  <a:moveTo>
                    <a:pt x="1065276" y="0"/>
                  </a:moveTo>
                  <a:lnTo>
                    <a:pt x="1107376" y="7794"/>
                  </a:lnTo>
                  <a:lnTo>
                    <a:pt x="1139571" y="31114"/>
                  </a:lnTo>
                  <a:lnTo>
                    <a:pt x="1159684" y="70453"/>
                  </a:lnTo>
                  <a:lnTo>
                    <a:pt x="1165606" y="126364"/>
                  </a:lnTo>
                  <a:lnTo>
                    <a:pt x="1025779" y="126364"/>
                  </a:lnTo>
                  <a:lnTo>
                    <a:pt x="1026828" y="138076"/>
                  </a:lnTo>
                  <a:lnTo>
                    <a:pt x="1046100" y="171047"/>
                  </a:lnTo>
                  <a:lnTo>
                    <a:pt x="1071372" y="178815"/>
                  </a:lnTo>
                  <a:lnTo>
                    <a:pt x="1080135" y="178815"/>
                  </a:lnTo>
                  <a:lnTo>
                    <a:pt x="1106932" y="148589"/>
                  </a:lnTo>
                  <a:lnTo>
                    <a:pt x="1162558" y="157987"/>
                  </a:lnTo>
                  <a:lnTo>
                    <a:pt x="1139537" y="195671"/>
                  </a:lnTo>
                  <a:lnTo>
                    <a:pt x="1102677" y="216598"/>
                  </a:lnTo>
                  <a:lnTo>
                    <a:pt x="1070864" y="220599"/>
                  </a:lnTo>
                  <a:lnTo>
                    <a:pt x="1045122" y="218338"/>
                  </a:lnTo>
                  <a:lnTo>
                    <a:pt x="1004355" y="200292"/>
                  </a:lnTo>
                  <a:lnTo>
                    <a:pt x="980235" y="169197"/>
                  </a:lnTo>
                  <a:lnTo>
                    <a:pt x="968501" y="111887"/>
                  </a:lnTo>
                  <a:lnTo>
                    <a:pt x="970216" y="87046"/>
                  </a:lnTo>
                  <a:lnTo>
                    <a:pt x="983932" y="45985"/>
                  </a:lnTo>
                  <a:lnTo>
                    <a:pt x="1010554" y="16716"/>
                  </a:lnTo>
                  <a:lnTo>
                    <a:pt x="1045225" y="1857"/>
                  </a:lnTo>
                  <a:lnTo>
                    <a:pt x="1065276" y="0"/>
                  </a:lnTo>
                  <a:close/>
                </a:path>
                <a:path w="1165860" h="301625">
                  <a:moveTo>
                    <a:pt x="698500" y="0"/>
                  </a:moveTo>
                  <a:lnTo>
                    <a:pt x="740848" y="13096"/>
                  </a:lnTo>
                  <a:lnTo>
                    <a:pt x="758189" y="33527"/>
                  </a:lnTo>
                  <a:lnTo>
                    <a:pt x="765266" y="25669"/>
                  </a:lnTo>
                  <a:lnTo>
                    <a:pt x="804799" y="2095"/>
                  </a:lnTo>
                  <a:lnTo>
                    <a:pt x="822579" y="0"/>
                  </a:lnTo>
                  <a:lnTo>
                    <a:pt x="833747" y="593"/>
                  </a:lnTo>
                  <a:lnTo>
                    <a:pt x="869396" y="14708"/>
                  </a:lnTo>
                  <a:lnTo>
                    <a:pt x="890238" y="54816"/>
                  </a:lnTo>
                  <a:lnTo>
                    <a:pt x="891667" y="80899"/>
                  </a:lnTo>
                  <a:lnTo>
                    <a:pt x="891667" y="215773"/>
                  </a:lnTo>
                  <a:lnTo>
                    <a:pt x="835787" y="215773"/>
                  </a:lnTo>
                  <a:lnTo>
                    <a:pt x="835787" y="95123"/>
                  </a:lnTo>
                  <a:lnTo>
                    <a:pt x="835429" y="80863"/>
                  </a:lnTo>
                  <a:lnTo>
                    <a:pt x="820229" y="45688"/>
                  </a:lnTo>
                  <a:lnTo>
                    <a:pt x="806196" y="42672"/>
                  </a:lnTo>
                  <a:lnTo>
                    <a:pt x="798449" y="42672"/>
                  </a:lnTo>
                  <a:lnTo>
                    <a:pt x="769238" y="70865"/>
                  </a:lnTo>
                  <a:lnTo>
                    <a:pt x="764667" y="114426"/>
                  </a:lnTo>
                  <a:lnTo>
                    <a:pt x="764667" y="215773"/>
                  </a:lnTo>
                  <a:lnTo>
                    <a:pt x="708913" y="215773"/>
                  </a:lnTo>
                  <a:lnTo>
                    <a:pt x="708913" y="100075"/>
                  </a:lnTo>
                  <a:lnTo>
                    <a:pt x="708723" y="86098"/>
                  </a:lnTo>
                  <a:lnTo>
                    <a:pt x="696722" y="47116"/>
                  </a:lnTo>
                  <a:lnTo>
                    <a:pt x="686815" y="42672"/>
                  </a:lnTo>
                  <a:lnTo>
                    <a:pt x="679704" y="42672"/>
                  </a:lnTo>
                  <a:lnTo>
                    <a:pt x="671068" y="42672"/>
                  </a:lnTo>
                  <a:lnTo>
                    <a:pt x="641604" y="69723"/>
                  </a:lnTo>
                  <a:lnTo>
                    <a:pt x="637159" y="113284"/>
                  </a:lnTo>
                  <a:lnTo>
                    <a:pt x="637159" y="215773"/>
                  </a:lnTo>
                  <a:lnTo>
                    <a:pt x="581279" y="215773"/>
                  </a:lnTo>
                  <a:lnTo>
                    <a:pt x="581279" y="4825"/>
                  </a:lnTo>
                  <a:lnTo>
                    <a:pt x="632840" y="4825"/>
                  </a:lnTo>
                  <a:lnTo>
                    <a:pt x="632840" y="33527"/>
                  </a:lnTo>
                  <a:lnTo>
                    <a:pt x="647297" y="18859"/>
                  </a:lnTo>
                  <a:lnTo>
                    <a:pt x="663051" y="8382"/>
                  </a:lnTo>
                  <a:lnTo>
                    <a:pt x="680114" y="2095"/>
                  </a:lnTo>
                  <a:lnTo>
                    <a:pt x="698500" y="0"/>
                  </a:lnTo>
                  <a:close/>
                </a:path>
                <a:path w="1165860" h="301625">
                  <a:moveTo>
                    <a:pt x="89026" y="0"/>
                  </a:moveTo>
                  <a:lnTo>
                    <a:pt x="107697" y="2145"/>
                  </a:lnTo>
                  <a:lnTo>
                    <a:pt x="124666" y="8588"/>
                  </a:lnTo>
                  <a:lnTo>
                    <a:pt x="139944" y="19341"/>
                  </a:lnTo>
                  <a:lnTo>
                    <a:pt x="153543" y="34416"/>
                  </a:lnTo>
                  <a:lnTo>
                    <a:pt x="153543" y="4825"/>
                  </a:lnTo>
                  <a:lnTo>
                    <a:pt x="205739" y="4825"/>
                  </a:lnTo>
                  <a:lnTo>
                    <a:pt x="205739" y="194056"/>
                  </a:lnTo>
                  <a:lnTo>
                    <a:pt x="202311" y="239525"/>
                  </a:lnTo>
                  <a:lnTo>
                    <a:pt x="182372" y="278891"/>
                  </a:lnTo>
                  <a:lnTo>
                    <a:pt x="142722" y="298049"/>
                  </a:lnTo>
                  <a:lnTo>
                    <a:pt x="105663" y="301371"/>
                  </a:lnTo>
                  <a:lnTo>
                    <a:pt x="80775" y="300228"/>
                  </a:lnTo>
                  <a:lnTo>
                    <a:pt x="42763" y="291084"/>
                  </a:lnTo>
                  <a:lnTo>
                    <a:pt x="12731" y="262207"/>
                  </a:lnTo>
                  <a:lnTo>
                    <a:pt x="7112" y="236474"/>
                  </a:lnTo>
                  <a:lnTo>
                    <a:pt x="7112" y="234569"/>
                  </a:lnTo>
                  <a:lnTo>
                    <a:pt x="7238" y="232283"/>
                  </a:lnTo>
                  <a:lnTo>
                    <a:pt x="7365" y="229742"/>
                  </a:lnTo>
                  <a:lnTo>
                    <a:pt x="71120" y="237489"/>
                  </a:lnTo>
                  <a:lnTo>
                    <a:pt x="72136" y="244856"/>
                  </a:lnTo>
                  <a:lnTo>
                    <a:pt x="74549" y="249936"/>
                  </a:lnTo>
                  <a:lnTo>
                    <a:pt x="103505" y="258699"/>
                  </a:lnTo>
                  <a:lnTo>
                    <a:pt x="113714" y="258292"/>
                  </a:lnTo>
                  <a:lnTo>
                    <a:pt x="147320" y="237998"/>
                  </a:lnTo>
                  <a:lnTo>
                    <a:pt x="149987" y="212344"/>
                  </a:lnTo>
                  <a:lnTo>
                    <a:pt x="149987" y="181610"/>
                  </a:lnTo>
                  <a:lnTo>
                    <a:pt x="136622" y="196538"/>
                  </a:lnTo>
                  <a:lnTo>
                    <a:pt x="121650" y="207216"/>
                  </a:lnTo>
                  <a:lnTo>
                    <a:pt x="105034" y="213631"/>
                  </a:lnTo>
                  <a:lnTo>
                    <a:pt x="86740" y="215773"/>
                  </a:lnTo>
                  <a:lnTo>
                    <a:pt x="66597" y="213532"/>
                  </a:lnTo>
                  <a:lnTo>
                    <a:pt x="32930" y="195574"/>
                  </a:lnTo>
                  <a:lnTo>
                    <a:pt x="4857" y="147939"/>
                  </a:lnTo>
                  <a:lnTo>
                    <a:pt x="0" y="109092"/>
                  </a:lnTo>
                  <a:lnTo>
                    <a:pt x="1595" y="84109"/>
                  </a:lnTo>
                  <a:lnTo>
                    <a:pt x="14358" y="43620"/>
                  </a:lnTo>
                  <a:lnTo>
                    <a:pt x="54133" y="7032"/>
                  </a:lnTo>
                  <a:lnTo>
                    <a:pt x="70782" y="1760"/>
                  </a:lnTo>
                  <a:lnTo>
                    <a:pt x="89026" y="0"/>
                  </a:lnTo>
                  <a:close/>
                </a:path>
              </a:pathLst>
            </a:custGeom>
            <a:ln w="12192">
              <a:solidFill>
                <a:srgbClr val="FFF6F4"/>
              </a:solidFill>
            </a:ln>
          </p:spPr>
          <p:txBody>
            <a:bodyPr wrap="square" lIns="0" tIns="0" rIns="0" bIns="0" rtlCol="0"/>
            <a:lstStyle/>
            <a:p>
              <a:endParaRPr/>
            </a:p>
          </p:txBody>
        </p:sp>
        <p:sp>
          <p:nvSpPr>
            <p:cNvPr id="24" name="object 24"/>
            <p:cNvSpPr/>
            <p:nvPr/>
          </p:nvSpPr>
          <p:spPr>
            <a:xfrm>
              <a:off x="4715255" y="599566"/>
              <a:ext cx="148971" cy="227965"/>
            </a:xfrm>
            <a:prstGeom prst="rect">
              <a:avLst/>
            </a:prstGeom>
            <a:blipFill>
              <a:blip r:embed="rId8" cstate="print"/>
              <a:stretch>
                <a:fillRect/>
              </a:stretch>
            </a:blipFill>
          </p:spPr>
          <p:txBody>
            <a:bodyPr wrap="square" lIns="0" tIns="0" rIns="0" bIns="0" rtlCol="0"/>
            <a:lstStyle/>
            <a:p>
              <a:endParaRPr/>
            </a:p>
          </p:txBody>
        </p:sp>
        <p:sp>
          <p:nvSpPr>
            <p:cNvPr id="25" name="object 25"/>
            <p:cNvSpPr/>
            <p:nvPr/>
          </p:nvSpPr>
          <p:spPr>
            <a:xfrm>
              <a:off x="3823589" y="599566"/>
              <a:ext cx="210312" cy="232791"/>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3562350" y="599566"/>
              <a:ext cx="211328" cy="232791"/>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2660650" y="530225"/>
              <a:ext cx="3883660" cy="296545"/>
            </a:xfrm>
            <a:custGeom>
              <a:avLst/>
              <a:gdLst/>
              <a:ahLst/>
              <a:cxnLst/>
              <a:rect l="l" t="t" r="r" b="b"/>
              <a:pathLst>
                <a:path w="3883659" h="296544">
                  <a:moveTo>
                    <a:pt x="1845564" y="67945"/>
                  </a:moveTo>
                  <a:lnTo>
                    <a:pt x="1806194" y="176022"/>
                  </a:lnTo>
                  <a:lnTo>
                    <a:pt x="1885696" y="176022"/>
                  </a:lnTo>
                  <a:lnTo>
                    <a:pt x="1845564" y="67945"/>
                  </a:lnTo>
                  <a:close/>
                </a:path>
                <a:path w="3883659" h="296544">
                  <a:moveTo>
                    <a:pt x="3840861" y="5714"/>
                  </a:moveTo>
                  <a:lnTo>
                    <a:pt x="3840861" y="80263"/>
                  </a:lnTo>
                  <a:lnTo>
                    <a:pt x="3878960" y="80263"/>
                  </a:lnTo>
                  <a:lnTo>
                    <a:pt x="3878960" y="124713"/>
                  </a:lnTo>
                  <a:lnTo>
                    <a:pt x="3840861" y="124713"/>
                  </a:lnTo>
                  <a:lnTo>
                    <a:pt x="3840861" y="209803"/>
                  </a:lnTo>
                  <a:lnTo>
                    <a:pt x="3846829" y="246887"/>
                  </a:lnTo>
                  <a:lnTo>
                    <a:pt x="3849497" y="248792"/>
                  </a:lnTo>
                  <a:lnTo>
                    <a:pt x="3852672" y="249682"/>
                  </a:lnTo>
                  <a:lnTo>
                    <a:pt x="3856354" y="249682"/>
                  </a:lnTo>
                  <a:lnTo>
                    <a:pt x="3861434" y="249682"/>
                  </a:lnTo>
                  <a:lnTo>
                    <a:pt x="3868928" y="247903"/>
                  </a:lnTo>
                  <a:lnTo>
                    <a:pt x="3878833" y="244348"/>
                  </a:lnTo>
                  <a:lnTo>
                    <a:pt x="3883532" y="287654"/>
                  </a:lnTo>
                  <a:lnTo>
                    <a:pt x="3873486" y="291322"/>
                  </a:lnTo>
                  <a:lnTo>
                    <a:pt x="3862784" y="293941"/>
                  </a:lnTo>
                  <a:lnTo>
                    <a:pt x="3851439" y="295513"/>
                  </a:lnTo>
                  <a:lnTo>
                    <a:pt x="3839464" y="296037"/>
                  </a:lnTo>
                  <a:lnTo>
                    <a:pt x="3832107" y="295707"/>
                  </a:lnTo>
                  <a:lnTo>
                    <a:pt x="3794379" y="277749"/>
                  </a:lnTo>
                  <a:lnTo>
                    <a:pt x="3784953" y="230260"/>
                  </a:lnTo>
                  <a:lnTo>
                    <a:pt x="3784854" y="216662"/>
                  </a:lnTo>
                  <a:lnTo>
                    <a:pt x="3784854" y="124713"/>
                  </a:lnTo>
                  <a:lnTo>
                    <a:pt x="3759200" y="124713"/>
                  </a:lnTo>
                  <a:lnTo>
                    <a:pt x="3759200" y="80263"/>
                  </a:lnTo>
                  <a:lnTo>
                    <a:pt x="3784854" y="80263"/>
                  </a:lnTo>
                  <a:lnTo>
                    <a:pt x="3784854" y="38226"/>
                  </a:lnTo>
                  <a:lnTo>
                    <a:pt x="3840861" y="5714"/>
                  </a:lnTo>
                  <a:close/>
                </a:path>
                <a:path w="3883659" h="296544">
                  <a:moveTo>
                    <a:pt x="367664" y="5714"/>
                  </a:moveTo>
                  <a:lnTo>
                    <a:pt x="367664" y="80263"/>
                  </a:lnTo>
                  <a:lnTo>
                    <a:pt x="405764" y="80263"/>
                  </a:lnTo>
                  <a:lnTo>
                    <a:pt x="405764" y="124713"/>
                  </a:lnTo>
                  <a:lnTo>
                    <a:pt x="367664" y="124713"/>
                  </a:lnTo>
                  <a:lnTo>
                    <a:pt x="367664" y="209803"/>
                  </a:lnTo>
                  <a:lnTo>
                    <a:pt x="373633" y="246887"/>
                  </a:lnTo>
                  <a:lnTo>
                    <a:pt x="376300" y="248792"/>
                  </a:lnTo>
                  <a:lnTo>
                    <a:pt x="379475" y="249682"/>
                  </a:lnTo>
                  <a:lnTo>
                    <a:pt x="383158" y="249682"/>
                  </a:lnTo>
                  <a:lnTo>
                    <a:pt x="388238" y="249682"/>
                  </a:lnTo>
                  <a:lnTo>
                    <a:pt x="395731" y="247903"/>
                  </a:lnTo>
                  <a:lnTo>
                    <a:pt x="405638" y="244348"/>
                  </a:lnTo>
                  <a:lnTo>
                    <a:pt x="410337" y="287654"/>
                  </a:lnTo>
                  <a:lnTo>
                    <a:pt x="400290" y="291322"/>
                  </a:lnTo>
                  <a:lnTo>
                    <a:pt x="389588" y="293941"/>
                  </a:lnTo>
                  <a:lnTo>
                    <a:pt x="378243" y="295513"/>
                  </a:lnTo>
                  <a:lnTo>
                    <a:pt x="366268" y="296037"/>
                  </a:lnTo>
                  <a:lnTo>
                    <a:pt x="358911" y="295707"/>
                  </a:lnTo>
                  <a:lnTo>
                    <a:pt x="321182" y="277749"/>
                  </a:lnTo>
                  <a:lnTo>
                    <a:pt x="311757" y="230260"/>
                  </a:lnTo>
                  <a:lnTo>
                    <a:pt x="311657" y="216662"/>
                  </a:lnTo>
                  <a:lnTo>
                    <a:pt x="311657" y="124713"/>
                  </a:lnTo>
                  <a:lnTo>
                    <a:pt x="286004" y="124713"/>
                  </a:lnTo>
                  <a:lnTo>
                    <a:pt x="286004" y="80263"/>
                  </a:lnTo>
                  <a:lnTo>
                    <a:pt x="311657" y="80263"/>
                  </a:lnTo>
                  <a:lnTo>
                    <a:pt x="311657" y="38226"/>
                  </a:lnTo>
                  <a:lnTo>
                    <a:pt x="367664" y="5714"/>
                  </a:lnTo>
                  <a:close/>
                </a:path>
                <a:path w="3883659" h="296544">
                  <a:moveTo>
                    <a:pt x="1815211" y="0"/>
                  </a:moveTo>
                  <a:lnTo>
                    <a:pt x="1877314" y="0"/>
                  </a:lnTo>
                  <a:lnTo>
                    <a:pt x="1994027" y="291211"/>
                  </a:lnTo>
                  <a:lnTo>
                    <a:pt x="1930019" y="291211"/>
                  </a:lnTo>
                  <a:lnTo>
                    <a:pt x="1904619" y="225044"/>
                  </a:lnTo>
                  <a:lnTo>
                    <a:pt x="1788160" y="225044"/>
                  </a:lnTo>
                  <a:lnTo>
                    <a:pt x="1764029" y="291211"/>
                  </a:lnTo>
                  <a:lnTo>
                    <a:pt x="1701673" y="291211"/>
                  </a:lnTo>
                  <a:lnTo>
                    <a:pt x="1815211" y="0"/>
                  </a:lnTo>
                  <a:close/>
                </a:path>
                <a:path w="3883659" h="296544">
                  <a:moveTo>
                    <a:pt x="1447419" y="0"/>
                  </a:moveTo>
                  <a:lnTo>
                    <a:pt x="1503299" y="0"/>
                  </a:lnTo>
                  <a:lnTo>
                    <a:pt x="1503299" y="291211"/>
                  </a:lnTo>
                  <a:lnTo>
                    <a:pt x="1447419" y="291211"/>
                  </a:lnTo>
                  <a:lnTo>
                    <a:pt x="1447419" y="0"/>
                  </a:lnTo>
                  <a:close/>
                </a:path>
                <a:path w="3883659" h="296544">
                  <a:moveTo>
                    <a:pt x="769238" y="0"/>
                  </a:moveTo>
                  <a:lnTo>
                    <a:pt x="825119" y="0"/>
                  </a:lnTo>
                  <a:lnTo>
                    <a:pt x="825119" y="51562"/>
                  </a:lnTo>
                  <a:lnTo>
                    <a:pt x="769238" y="51562"/>
                  </a:lnTo>
                  <a:lnTo>
                    <a:pt x="769238" y="0"/>
                  </a:lnTo>
                  <a:close/>
                </a:path>
                <a:path w="3883659" h="296544">
                  <a:moveTo>
                    <a:pt x="482600" y="0"/>
                  </a:moveTo>
                  <a:lnTo>
                    <a:pt x="538352" y="0"/>
                  </a:lnTo>
                  <a:lnTo>
                    <a:pt x="538352" y="107061"/>
                  </a:lnTo>
                  <a:lnTo>
                    <a:pt x="552543" y="93225"/>
                  </a:lnTo>
                  <a:lnTo>
                    <a:pt x="568055" y="83343"/>
                  </a:lnTo>
                  <a:lnTo>
                    <a:pt x="584876" y="77414"/>
                  </a:lnTo>
                  <a:lnTo>
                    <a:pt x="602996" y="75437"/>
                  </a:lnTo>
                  <a:lnTo>
                    <a:pt x="612378" y="75888"/>
                  </a:lnTo>
                  <a:lnTo>
                    <a:pt x="651303" y="90741"/>
                  </a:lnTo>
                  <a:lnTo>
                    <a:pt x="671829" y="125475"/>
                  </a:lnTo>
                  <a:lnTo>
                    <a:pt x="674624" y="167386"/>
                  </a:lnTo>
                  <a:lnTo>
                    <a:pt x="674624" y="291211"/>
                  </a:lnTo>
                  <a:lnTo>
                    <a:pt x="618871" y="291211"/>
                  </a:lnTo>
                  <a:lnTo>
                    <a:pt x="618871" y="179704"/>
                  </a:lnTo>
                  <a:lnTo>
                    <a:pt x="618678" y="164653"/>
                  </a:lnTo>
                  <a:lnTo>
                    <a:pt x="609853" y="126873"/>
                  </a:lnTo>
                  <a:lnTo>
                    <a:pt x="604392" y="123444"/>
                  </a:lnTo>
                  <a:lnTo>
                    <a:pt x="599059" y="119887"/>
                  </a:lnTo>
                  <a:lnTo>
                    <a:pt x="592327" y="118110"/>
                  </a:lnTo>
                  <a:lnTo>
                    <a:pt x="584326" y="118110"/>
                  </a:lnTo>
                  <a:lnTo>
                    <a:pt x="546361" y="138880"/>
                  </a:lnTo>
                  <a:lnTo>
                    <a:pt x="538352" y="185547"/>
                  </a:lnTo>
                  <a:lnTo>
                    <a:pt x="538352" y="291211"/>
                  </a:lnTo>
                  <a:lnTo>
                    <a:pt x="482600" y="291211"/>
                  </a:lnTo>
                  <a:lnTo>
                    <a:pt x="482600" y="0"/>
                  </a:lnTo>
                  <a:close/>
                </a:path>
                <a:path w="3883659" h="296544">
                  <a:moveTo>
                    <a:pt x="0" y="0"/>
                  </a:moveTo>
                  <a:lnTo>
                    <a:pt x="216026" y="0"/>
                  </a:lnTo>
                  <a:lnTo>
                    <a:pt x="216026" y="49149"/>
                  </a:lnTo>
                  <a:lnTo>
                    <a:pt x="58800" y="49149"/>
                  </a:lnTo>
                  <a:lnTo>
                    <a:pt x="58800" y="113791"/>
                  </a:lnTo>
                  <a:lnTo>
                    <a:pt x="205105" y="113791"/>
                  </a:lnTo>
                  <a:lnTo>
                    <a:pt x="205105" y="162813"/>
                  </a:lnTo>
                  <a:lnTo>
                    <a:pt x="58800" y="162813"/>
                  </a:lnTo>
                  <a:lnTo>
                    <a:pt x="58800" y="242188"/>
                  </a:lnTo>
                  <a:lnTo>
                    <a:pt x="221614" y="242188"/>
                  </a:lnTo>
                  <a:lnTo>
                    <a:pt x="221614" y="291211"/>
                  </a:lnTo>
                  <a:lnTo>
                    <a:pt x="0" y="291211"/>
                  </a:lnTo>
                  <a:lnTo>
                    <a:pt x="0" y="0"/>
                  </a:lnTo>
                  <a:close/>
                </a:path>
              </a:pathLst>
            </a:custGeom>
            <a:ln w="12192">
              <a:solidFill>
                <a:srgbClr val="FFF6F4"/>
              </a:solidFill>
            </a:ln>
          </p:spPr>
          <p:txBody>
            <a:bodyPr wrap="square" lIns="0" tIns="0" rIns="0" bIns="0" rtlCol="0"/>
            <a:lstStyle/>
            <a:p>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NCERT Exemplar Class 12 Biology Chapter 15 Biodiversity and Conservation -  Learn CBSE"/>
          <p:cNvPicPr>
            <a:picLocks noChangeAspect="1" noChangeArrowheads="1"/>
          </p:cNvPicPr>
          <p:nvPr/>
        </p:nvPicPr>
        <p:blipFill>
          <a:blip r:embed="rId2"/>
          <a:srcRect/>
          <a:stretch>
            <a:fillRect/>
          </a:stretch>
        </p:blipFill>
        <p:spPr bwMode="auto">
          <a:xfrm>
            <a:off x="307975" y="457200"/>
            <a:ext cx="8455025" cy="58674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e in-situ and ex-situ approaches of conserving biodiversity in India |  Download Scientific Diagram"/>
          <p:cNvPicPr>
            <a:picLocks noChangeAspect="1" noChangeArrowheads="1"/>
          </p:cNvPicPr>
          <p:nvPr/>
        </p:nvPicPr>
        <p:blipFill>
          <a:blip r:embed="rId2"/>
          <a:srcRect/>
          <a:stretch>
            <a:fillRect/>
          </a:stretch>
        </p:blipFill>
        <p:spPr bwMode="auto">
          <a:xfrm>
            <a:off x="590550" y="334962"/>
            <a:ext cx="8096250" cy="598963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p:nvPr/>
        </p:nvSpPr>
        <p:spPr>
          <a:xfrm>
            <a:off x="685800" y="1305342"/>
            <a:ext cx="7772400" cy="3970318"/>
          </a:xfrm>
          <a:prstGeom prst="rect">
            <a:avLst/>
          </a:prstGeom>
        </p:spPr>
        <p:txBody>
          <a:bodyPr wrap="square">
            <a:spAutoFit/>
          </a:bodyPr>
          <a:lstStyle/>
          <a:p>
            <a:pPr algn="just"/>
            <a:r>
              <a:rPr lang="en-US" b="1" dirty="0" smtClean="0"/>
              <a:t>National Parks and  Wildlife Sanctuaries</a:t>
            </a:r>
            <a:r>
              <a:rPr lang="en-US" dirty="0" smtClean="0"/>
              <a:t> are the suitable place for biodiversity conservation. National Parks and Wildlife Sanctuaries are protected areas declared by Government with the primary objective to preserve wildlife, save flora &amp; fauna and restore the natural ecological balance. </a:t>
            </a:r>
          </a:p>
          <a:p>
            <a:pPr algn="just"/>
            <a:r>
              <a:rPr lang="en-US" dirty="0" smtClean="0"/>
              <a:t>There are </a:t>
            </a:r>
            <a:r>
              <a:rPr lang="en-US" b="1" dirty="0" smtClean="0"/>
              <a:t>103 National Parks and 544 Wildlife Sanctuaries in India.</a:t>
            </a:r>
            <a:r>
              <a:rPr lang="en-US" dirty="0" smtClean="0"/>
              <a:t> Madhya Pradesh and Andaman &amp; Nicobar Islands have the maximum number of National Parks (9 each). The spectacular natural beauty across the national parks and wildlife sanctuaries in India attracts millions of tourists every year.</a:t>
            </a:r>
          </a:p>
          <a:p>
            <a:r>
              <a:rPr lang="en-US" b="1" dirty="0" smtClean="0"/>
              <a:t>Largest National Park:</a:t>
            </a:r>
            <a:r>
              <a:rPr lang="en-US" dirty="0" smtClean="0"/>
              <a:t> </a:t>
            </a:r>
            <a:r>
              <a:rPr lang="en-US" dirty="0" err="1" smtClean="0"/>
              <a:t>Hemis</a:t>
            </a:r>
            <a:r>
              <a:rPr lang="en-US" dirty="0" smtClean="0"/>
              <a:t> National Park, Jammu &amp; Kashmir</a:t>
            </a:r>
          </a:p>
          <a:p>
            <a:r>
              <a:rPr lang="en-US" b="1" dirty="0" smtClean="0"/>
              <a:t>Smallest National Park:</a:t>
            </a:r>
            <a:r>
              <a:rPr lang="en-US" dirty="0" smtClean="0"/>
              <a:t> South Button Island National Park, Andaman and Nicobar Islands</a:t>
            </a:r>
          </a:p>
          <a:p>
            <a:r>
              <a:rPr lang="en-US" b="1" dirty="0" smtClean="0"/>
              <a:t>Largest Wildlife Sanctuary:</a:t>
            </a:r>
            <a:r>
              <a:rPr lang="en-US" dirty="0" smtClean="0"/>
              <a:t> </a:t>
            </a:r>
            <a:r>
              <a:rPr lang="en-US" dirty="0" err="1" smtClean="0"/>
              <a:t>Rann</a:t>
            </a:r>
            <a:r>
              <a:rPr lang="en-US" dirty="0" smtClean="0"/>
              <a:t> of Kutch, Gujarat</a:t>
            </a:r>
          </a:p>
          <a:p>
            <a:r>
              <a:rPr lang="en-US" b="1" dirty="0" smtClean="0"/>
              <a:t>Smallest Wildlife Sanctuary:</a:t>
            </a:r>
            <a:r>
              <a:rPr lang="en-US" dirty="0" smtClean="0"/>
              <a:t> </a:t>
            </a:r>
            <a:r>
              <a:rPr lang="en-US" dirty="0" err="1" smtClean="0"/>
              <a:t>Bor</a:t>
            </a:r>
            <a:r>
              <a:rPr lang="en-US" dirty="0" smtClean="0"/>
              <a:t> Tiger reserve, Maharashtra</a:t>
            </a:r>
          </a:p>
          <a:p>
            <a:pPr algn="just"/>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086"/>
            <a:ext cx="8153400" cy="4801314"/>
          </a:xfrm>
          <a:prstGeom prst="rect">
            <a:avLst/>
          </a:prstGeom>
        </p:spPr>
        <p:txBody>
          <a:bodyPr wrap="square">
            <a:spAutoFit/>
          </a:bodyPr>
          <a:lstStyle/>
          <a:p>
            <a:r>
              <a:rPr lang="en-US" dirty="0" smtClean="0"/>
              <a:t>How many National Parks are there in India?</a:t>
            </a:r>
          </a:p>
          <a:p>
            <a:r>
              <a:rPr lang="en-US" b="1" dirty="0" smtClean="0"/>
              <a:t>Ans.</a:t>
            </a:r>
            <a:r>
              <a:rPr lang="en-US" dirty="0" smtClean="0"/>
              <a:t> There are a total of 103 National Parks in India (as of 2020).</a:t>
            </a:r>
          </a:p>
          <a:p>
            <a:r>
              <a:rPr lang="en-US" b="1" dirty="0" smtClean="0"/>
              <a:t>Q 2.</a:t>
            </a:r>
            <a:r>
              <a:rPr lang="en-US" dirty="0" smtClean="0"/>
              <a:t> How many National Parks are there in India?</a:t>
            </a:r>
          </a:p>
          <a:p>
            <a:r>
              <a:rPr lang="en-US" b="1" dirty="0" smtClean="0"/>
              <a:t>Ans.</a:t>
            </a:r>
            <a:r>
              <a:rPr lang="en-US" dirty="0" smtClean="0"/>
              <a:t> There are a total of 544 Wildlife Sanctuary in India (as of 2020).</a:t>
            </a:r>
          </a:p>
          <a:p>
            <a:r>
              <a:rPr lang="en-US" b="1" dirty="0" smtClean="0"/>
              <a:t>Q 3. </a:t>
            </a:r>
            <a:r>
              <a:rPr lang="en-US" dirty="0" smtClean="0"/>
              <a:t>Which is the largest national park in India?</a:t>
            </a:r>
          </a:p>
          <a:p>
            <a:r>
              <a:rPr lang="en-US" b="1" dirty="0" smtClean="0"/>
              <a:t>Ans.</a:t>
            </a:r>
            <a:r>
              <a:rPr lang="en-US" dirty="0" smtClean="0"/>
              <a:t> </a:t>
            </a:r>
            <a:r>
              <a:rPr lang="en-US" dirty="0" err="1" smtClean="0"/>
              <a:t>Hemis</a:t>
            </a:r>
            <a:r>
              <a:rPr lang="en-US" dirty="0" smtClean="0"/>
              <a:t> National Park is the largest National Park in India, located in Jammu and Kashmir. It stretches over nearly 4,400 km</a:t>
            </a:r>
            <a:r>
              <a:rPr lang="en-US" baseline="30000" dirty="0" smtClean="0"/>
              <a:t>2</a:t>
            </a:r>
            <a:r>
              <a:rPr lang="en-US" dirty="0" smtClean="0"/>
              <a:t>.</a:t>
            </a:r>
          </a:p>
          <a:p>
            <a:r>
              <a:rPr lang="en-US" b="1" dirty="0" smtClean="0"/>
              <a:t>Q 4.</a:t>
            </a:r>
            <a:r>
              <a:rPr lang="en-US" dirty="0" smtClean="0"/>
              <a:t> Which is the largest Wildlife Sanctuary in India?</a:t>
            </a:r>
          </a:p>
          <a:p>
            <a:r>
              <a:rPr lang="en-US" b="1" dirty="0" smtClean="0"/>
              <a:t>Ans.</a:t>
            </a:r>
            <a:r>
              <a:rPr lang="en-US" dirty="0" smtClean="0"/>
              <a:t> The largest Wildlife Sanctuary in India is </a:t>
            </a:r>
            <a:r>
              <a:rPr lang="en-US" dirty="0" err="1" smtClean="0"/>
              <a:t>Rann</a:t>
            </a:r>
            <a:r>
              <a:rPr lang="en-US" dirty="0" smtClean="0"/>
              <a:t> of Kutch.</a:t>
            </a:r>
          </a:p>
          <a:p>
            <a:r>
              <a:rPr lang="en-US" b="1" dirty="0" smtClean="0"/>
              <a:t>Q 5.</a:t>
            </a:r>
            <a:r>
              <a:rPr lang="en-US" dirty="0" smtClean="0"/>
              <a:t> Which state has maximum number of national parks?</a:t>
            </a:r>
          </a:p>
          <a:p>
            <a:r>
              <a:rPr lang="en-US" b="1" dirty="0" smtClean="0"/>
              <a:t>Ans.</a:t>
            </a:r>
            <a:r>
              <a:rPr lang="en-US" dirty="0" smtClean="0"/>
              <a:t> Madhya Pradesh and Andaman and Nicobar Islands have the maximum number of National Parks (9 each).</a:t>
            </a:r>
          </a:p>
          <a:p>
            <a:r>
              <a:rPr lang="en-US" b="1" dirty="0" smtClean="0"/>
              <a:t>Q 6.</a:t>
            </a:r>
            <a:r>
              <a:rPr lang="en-US" dirty="0" smtClean="0"/>
              <a:t> Which state has maximum number of Wildlife Sanctuaries in India?</a:t>
            </a:r>
          </a:p>
          <a:p>
            <a:r>
              <a:rPr lang="en-US" b="1" dirty="0" smtClean="0"/>
              <a:t>Ans.</a:t>
            </a:r>
            <a:r>
              <a:rPr lang="en-US" dirty="0" smtClean="0"/>
              <a:t> Andaman &amp; Nicobar Islands has the maximum number of wildlife sanctuaries i.e. 96, while Maharashtra has 42 Wildlife Sanctuaries.</a:t>
            </a:r>
          </a:p>
          <a:p>
            <a:r>
              <a:rPr lang="en-US" b="1" dirty="0" smtClean="0"/>
              <a:t>Q 7.</a:t>
            </a:r>
            <a:r>
              <a:rPr lang="en-US" dirty="0" smtClean="0"/>
              <a:t> Where is </a:t>
            </a:r>
            <a:r>
              <a:rPr lang="en-US" dirty="0" err="1" smtClean="0"/>
              <a:t>Bandipur</a:t>
            </a:r>
            <a:r>
              <a:rPr lang="en-US" dirty="0" smtClean="0"/>
              <a:t> National Park in India?</a:t>
            </a:r>
          </a:p>
          <a:p>
            <a:r>
              <a:rPr lang="en-US" b="1" dirty="0" smtClean="0"/>
              <a:t>Ans.</a:t>
            </a:r>
            <a:r>
              <a:rPr lang="en-US" dirty="0" smtClean="0"/>
              <a:t> </a:t>
            </a:r>
            <a:r>
              <a:rPr lang="en-US" dirty="0" err="1" smtClean="0"/>
              <a:t>Bandipur</a:t>
            </a:r>
            <a:r>
              <a:rPr lang="en-US" dirty="0" smtClean="0"/>
              <a:t> National Park is located in Karnataka.</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5361"/>
            <a:ext cx="8305800" cy="1323439"/>
          </a:xfrm>
        </p:spPr>
        <p:txBody>
          <a:bodyPr/>
          <a:lstStyle/>
          <a:p>
            <a:pPr algn="ctr"/>
            <a:r>
              <a:rPr lang="en-US" b="1" u="sng" dirty="0" smtClean="0">
                <a:solidFill>
                  <a:srgbClr val="FF0000"/>
                </a:solidFill>
              </a:rPr>
              <a:t>BIOSPHERE RESERVE</a:t>
            </a:r>
            <a:br>
              <a:rPr lang="en-US" b="1" u="sng" dirty="0" smtClean="0">
                <a:solidFill>
                  <a:srgbClr val="FF0000"/>
                </a:solidFill>
              </a:rPr>
            </a:br>
            <a:endParaRPr lang="en-US" b="1" dirty="0"/>
          </a:p>
        </p:txBody>
      </p:sp>
      <p:sp>
        <p:nvSpPr>
          <p:cNvPr id="3" name="Rectangle 2"/>
          <p:cNvSpPr/>
          <p:nvPr/>
        </p:nvSpPr>
        <p:spPr>
          <a:xfrm>
            <a:off x="381000" y="1377077"/>
            <a:ext cx="8229600" cy="5632311"/>
          </a:xfrm>
          <a:prstGeom prst="rect">
            <a:avLst/>
          </a:prstGeom>
        </p:spPr>
        <p:txBody>
          <a:bodyPr wrap="square">
            <a:spAutoFit/>
          </a:bodyPr>
          <a:lstStyle/>
          <a:p>
            <a:pPr algn="just">
              <a:buFont typeface="Wingdings" pitchFamily="2" charset="2"/>
              <a:buChar char="v"/>
            </a:pPr>
            <a:r>
              <a:rPr lang="en-US" dirty="0" smtClean="0"/>
              <a:t>Biosphere Reserve (BR) is an international designation by </a:t>
            </a:r>
            <a:r>
              <a:rPr lang="en-US" b="1" dirty="0" smtClean="0"/>
              <a:t>United Nations Educational, Scientific and Cultural Organization (UNESCO)</a:t>
            </a:r>
            <a:r>
              <a:rPr lang="en-US" dirty="0" smtClean="0"/>
              <a:t> for representative parts of natural and cultural landscapes extending over large areas of terrestrial or coastal/marine ecosystems or a combination of both.</a:t>
            </a:r>
          </a:p>
          <a:p>
            <a:pPr algn="just">
              <a:buFont typeface="Wingdings" pitchFamily="2" charset="2"/>
              <a:buChar char="v"/>
            </a:pPr>
            <a:r>
              <a:rPr lang="en-US" dirty="0" smtClean="0"/>
              <a:t>Biosphere Reserves tries to balance economic and social development and maintenance of associated cultural values along with the preservation of nature.</a:t>
            </a:r>
          </a:p>
          <a:p>
            <a:pPr algn="just">
              <a:buFont typeface="Wingdings" pitchFamily="2" charset="2"/>
              <a:buChar char="v"/>
            </a:pPr>
            <a:r>
              <a:rPr lang="en-US" dirty="0" smtClean="0"/>
              <a:t>Biosphere Reserves are thus special environments for both people and nature and are living examples of how human beings and nature can co-exist while respecting each others’ needs.</a:t>
            </a:r>
          </a:p>
          <a:p>
            <a:pPr algn="just">
              <a:buFont typeface="Wingdings" pitchFamily="2" charset="2"/>
              <a:buChar char="v"/>
            </a:pPr>
            <a:r>
              <a:rPr lang="en-US" b="1" u="sng" dirty="0" smtClean="0">
                <a:solidFill>
                  <a:srgbClr val="FF0000"/>
                </a:solidFill>
              </a:rPr>
              <a:t>STRUCTURE OF BIOSPHERE RESERVE</a:t>
            </a:r>
          </a:p>
          <a:p>
            <a:r>
              <a:rPr lang="en-US" b="1" dirty="0" smtClean="0"/>
              <a:t>   </a:t>
            </a:r>
            <a:r>
              <a:rPr lang="en-US" b="1" dirty="0" err="1" smtClean="0"/>
              <a:t>A.Core</a:t>
            </a:r>
            <a:r>
              <a:rPr lang="en-US" b="1" dirty="0" smtClean="0"/>
              <a:t> Zone:</a:t>
            </a:r>
          </a:p>
          <a:p>
            <a:pPr>
              <a:buFont typeface="Wingdings" pitchFamily="2" charset="2"/>
              <a:buChar char="§"/>
            </a:pPr>
            <a:r>
              <a:rPr lang="en-US" dirty="0" smtClean="0"/>
              <a:t>It is the </a:t>
            </a:r>
            <a:r>
              <a:rPr lang="en-US" b="1" dirty="0" smtClean="0"/>
              <a:t>most protected area of a biosphere reserve.</a:t>
            </a:r>
          </a:p>
          <a:p>
            <a:pPr algn="just">
              <a:buFont typeface="Wingdings" pitchFamily="2" charset="2"/>
              <a:buChar char="§"/>
            </a:pPr>
            <a:r>
              <a:rPr lang="en-US" dirty="0" smtClean="0"/>
              <a:t> It may contain </a:t>
            </a:r>
            <a:r>
              <a:rPr lang="en-US" b="1" dirty="0" smtClean="0"/>
              <a:t>endemic plants and animals.</a:t>
            </a:r>
          </a:p>
          <a:p>
            <a:pPr algn="just">
              <a:buFont typeface="Wingdings" pitchFamily="2" charset="2"/>
              <a:buChar char="§"/>
            </a:pPr>
            <a:r>
              <a:rPr lang="en-US" dirty="0" smtClean="0"/>
              <a:t>They conserve the wild relatives of economic species and also represent important genetic reservoirs having exceptional scientific interest.</a:t>
            </a:r>
          </a:p>
          <a:p>
            <a:pPr algn="just">
              <a:buFont typeface="Wingdings" pitchFamily="2" charset="2"/>
              <a:buChar char="§"/>
            </a:pPr>
            <a:r>
              <a:rPr lang="en-US" dirty="0" smtClean="0"/>
              <a:t>A core zone is a protected region, like a National Park or Sanctuary/protected/regulated mostly under the Wildlife (Protection) Act, 1972.</a:t>
            </a:r>
          </a:p>
          <a:p>
            <a:pPr algn="just">
              <a:buFont typeface="Wingdings" pitchFamily="2" charset="2"/>
              <a:buChar char="§"/>
            </a:pPr>
            <a:r>
              <a:rPr lang="en-US" dirty="0" smtClean="0"/>
              <a:t> It is kept </a:t>
            </a:r>
            <a:r>
              <a:rPr lang="en-US" b="1" dirty="0" smtClean="0"/>
              <a:t>free from human interference.</a:t>
            </a:r>
            <a:endParaRPr lang="en-US" dirty="0" smtClean="0"/>
          </a:p>
          <a:p>
            <a:r>
              <a:rPr lang="en-US" dirty="0" smtClean="0"/>
              <a:t/>
            </a:r>
            <a:br>
              <a:rPr lang="en-US" dirty="0" smtClean="0"/>
            </a:b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2915"/>
            <a:ext cx="8382000" cy="984885"/>
          </a:xfrm>
        </p:spPr>
        <p:txBody>
          <a:bodyPr/>
          <a:lstStyle/>
          <a:p>
            <a:pPr algn="ctr"/>
            <a:r>
              <a:rPr lang="en-US" sz="3200" b="1" u="sng" dirty="0" smtClean="0">
                <a:solidFill>
                  <a:srgbClr val="FF0000"/>
                </a:solidFill>
              </a:rPr>
              <a:t>STRUCTURE OF BIOSPHERE RESERVE</a:t>
            </a:r>
            <a:br>
              <a:rPr lang="en-US" sz="3200" b="1" u="sng" dirty="0" smtClean="0">
                <a:solidFill>
                  <a:srgbClr val="FF0000"/>
                </a:solidFill>
              </a:rPr>
            </a:br>
            <a:endParaRPr lang="en-US" sz="3200" dirty="0"/>
          </a:p>
        </p:txBody>
      </p:sp>
      <p:sp>
        <p:nvSpPr>
          <p:cNvPr id="3" name="Rectangle 2"/>
          <p:cNvSpPr/>
          <p:nvPr/>
        </p:nvSpPr>
        <p:spPr>
          <a:xfrm>
            <a:off x="762000" y="1516082"/>
            <a:ext cx="8001000" cy="3970318"/>
          </a:xfrm>
          <a:prstGeom prst="rect">
            <a:avLst/>
          </a:prstGeom>
        </p:spPr>
        <p:txBody>
          <a:bodyPr wrap="square">
            <a:spAutoFit/>
          </a:bodyPr>
          <a:lstStyle/>
          <a:p>
            <a:r>
              <a:rPr lang="en-US" b="1" dirty="0" err="1" smtClean="0"/>
              <a:t>B.Buffer</a:t>
            </a:r>
            <a:r>
              <a:rPr lang="en-US" b="1" dirty="0" smtClean="0"/>
              <a:t> Zone:</a:t>
            </a:r>
            <a:r>
              <a:rPr lang="en-US" dirty="0" smtClean="0"/>
              <a:t/>
            </a:r>
            <a:br>
              <a:rPr lang="en-US" dirty="0" smtClean="0"/>
            </a:br>
            <a:endParaRPr lang="en-US" dirty="0" smtClean="0"/>
          </a:p>
          <a:p>
            <a:pPr lvl="1" algn="just">
              <a:buFont typeface="Wingdings" pitchFamily="2" charset="2"/>
              <a:buChar char="§"/>
            </a:pPr>
            <a:r>
              <a:rPr lang="en-US" dirty="0" smtClean="0"/>
              <a:t>The buffer zone </a:t>
            </a:r>
            <a:r>
              <a:rPr lang="en-US" b="1" dirty="0" smtClean="0"/>
              <a:t>surrounds the core zone</a:t>
            </a:r>
            <a:r>
              <a:rPr lang="en-US" dirty="0" smtClean="0"/>
              <a:t> and its activities are managed in this area in the ways that help in the protection of the core zone in its natural condition.</a:t>
            </a:r>
          </a:p>
          <a:p>
            <a:pPr lvl="1" algn="just">
              <a:buFont typeface="Wingdings" pitchFamily="2" charset="2"/>
              <a:buChar char="§"/>
            </a:pPr>
            <a:r>
              <a:rPr lang="en-US" dirty="0" smtClean="0"/>
              <a:t>It includes restoration, limited tourism, fishing, grazing, etc; which are permitted to reduce its effect on the core zone.</a:t>
            </a:r>
          </a:p>
          <a:p>
            <a:pPr lvl="1" algn="just">
              <a:buFont typeface="Wingdings" pitchFamily="2" charset="2"/>
              <a:buChar char="§"/>
            </a:pPr>
            <a:r>
              <a:rPr lang="en-US" b="1" dirty="0" smtClean="0"/>
              <a:t>Research and educational activities</a:t>
            </a:r>
            <a:r>
              <a:rPr lang="en-US" dirty="0" smtClean="0"/>
              <a:t> are to be encouraged.</a:t>
            </a:r>
          </a:p>
          <a:p>
            <a:r>
              <a:rPr lang="en-US" b="1" dirty="0" smtClean="0"/>
              <a:t>C. Transition Zone:</a:t>
            </a:r>
            <a:r>
              <a:rPr lang="en-US" dirty="0" smtClean="0"/>
              <a:t/>
            </a:r>
            <a:br>
              <a:rPr lang="en-US" dirty="0" smtClean="0"/>
            </a:br>
            <a:endParaRPr lang="en-US" dirty="0" smtClean="0"/>
          </a:p>
          <a:p>
            <a:pPr lvl="1" algn="just">
              <a:buFont typeface="Wingdings" pitchFamily="2" charset="2"/>
              <a:buChar char="§"/>
            </a:pPr>
            <a:r>
              <a:rPr lang="en-US" dirty="0" smtClean="0"/>
              <a:t>It is the</a:t>
            </a:r>
            <a:r>
              <a:rPr lang="en-US" b="1" dirty="0" smtClean="0"/>
              <a:t> outermost part of the biosphere reserve.</a:t>
            </a:r>
            <a:r>
              <a:rPr lang="en-US" dirty="0" smtClean="0"/>
              <a:t> It is the </a:t>
            </a:r>
            <a:r>
              <a:rPr lang="en-US" b="1" dirty="0" smtClean="0"/>
              <a:t>zone of cooperation</a:t>
            </a:r>
            <a:r>
              <a:rPr lang="en-US" dirty="0" smtClean="0"/>
              <a:t> where human ventures and conservation are done in harmony.</a:t>
            </a:r>
          </a:p>
          <a:p>
            <a:pPr lvl="1" algn="just">
              <a:buFont typeface="Wingdings" pitchFamily="2" charset="2"/>
              <a:buChar char="§"/>
            </a:pPr>
            <a:r>
              <a:rPr lang="en-US" dirty="0" smtClean="0"/>
              <a:t>It includes settlements, croplands, managed forests and areas for intensive recreation and other economic uses characteristics of the region.</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Wildlife Sanctuary, National Parks, Biosphere Reserve - Teachoo"/>
          <p:cNvPicPr>
            <a:picLocks noChangeAspect="1" noChangeArrowheads="1"/>
          </p:cNvPicPr>
          <p:nvPr/>
        </p:nvPicPr>
        <p:blipFill>
          <a:blip r:embed="rId2"/>
          <a:srcRect/>
          <a:stretch>
            <a:fillRect/>
          </a:stretch>
        </p:blipFill>
        <p:spPr bwMode="auto">
          <a:xfrm>
            <a:off x="155575" y="228600"/>
            <a:ext cx="8531225" cy="596265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319"/>
            <a:ext cx="8763000" cy="782319"/>
          </a:xfrm>
        </p:spPr>
        <p:txBody>
          <a:bodyPr/>
          <a:lstStyle/>
          <a:p>
            <a:pPr algn="ctr"/>
            <a:r>
              <a:rPr lang="en-US" dirty="0" smtClean="0"/>
              <a:t>Biosphere Reserves in India</a:t>
            </a:r>
            <a:br>
              <a:rPr lang="en-US" dirty="0" smtClean="0"/>
            </a:br>
            <a:endParaRPr lang="en-US" dirty="0"/>
          </a:p>
        </p:txBody>
      </p:sp>
      <p:sp>
        <p:nvSpPr>
          <p:cNvPr id="3" name="Rectangle 2"/>
          <p:cNvSpPr/>
          <p:nvPr/>
        </p:nvSpPr>
        <p:spPr>
          <a:xfrm>
            <a:off x="228600" y="1073289"/>
            <a:ext cx="8610600" cy="5355312"/>
          </a:xfrm>
          <a:prstGeom prst="rect">
            <a:avLst/>
          </a:prstGeom>
        </p:spPr>
        <p:txBody>
          <a:bodyPr wrap="square">
            <a:spAutoFit/>
          </a:bodyPr>
          <a:lstStyle/>
          <a:p>
            <a:r>
              <a:rPr lang="en-US" dirty="0" smtClean="0"/>
              <a:t>There are 18 biosphere reserves in India:</a:t>
            </a:r>
          </a:p>
          <a:p>
            <a:pPr lvl="1"/>
            <a:r>
              <a:rPr lang="en-US" dirty="0" smtClean="0"/>
              <a:t>1.Cold Desert, Himachal Pradesh</a:t>
            </a:r>
          </a:p>
          <a:p>
            <a:pPr lvl="1"/>
            <a:r>
              <a:rPr lang="en-US" dirty="0" smtClean="0"/>
              <a:t>2.Nanda Devi, </a:t>
            </a:r>
            <a:r>
              <a:rPr lang="en-US" dirty="0" err="1" smtClean="0"/>
              <a:t>Uttrakhand</a:t>
            </a:r>
            <a:endParaRPr lang="en-US" dirty="0" smtClean="0"/>
          </a:p>
          <a:p>
            <a:pPr lvl="1"/>
            <a:r>
              <a:rPr lang="en-US" dirty="0" smtClean="0"/>
              <a:t>3.Khangchendzonga, Sikkim</a:t>
            </a:r>
          </a:p>
          <a:p>
            <a:pPr lvl="1"/>
            <a:r>
              <a:rPr lang="en-US" dirty="0" smtClean="0"/>
              <a:t>4.Dehang-Debang, Arunachal Pradesh</a:t>
            </a:r>
          </a:p>
          <a:p>
            <a:pPr lvl="1"/>
            <a:r>
              <a:rPr lang="en-US" dirty="0" smtClean="0"/>
              <a:t>5.Manas, Assam</a:t>
            </a:r>
          </a:p>
          <a:p>
            <a:pPr lvl="1"/>
            <a:r>
              <a:rPr lang="en-US" dirty="0" smtClean="0"/>
              <a:t>6.Dibru-Saikhowa, Assam</a:t>
            </a:r>
          </a:p>
          <a:p>
            <a:pPr lvl="1"/>
            <a:r>
              <a:rPr lang="en-US" dirty="0" smtClean="0"/>
              <a:t>7.Nokrek, Meghalaya</a:t>
            </a:r>
          </a:p>
          <a:p>
            <a:pPr lvl="1"/>
            <a:r>
              <a:rPr lang="en-US" dirty="0" smtClean="0"/>
              <a:t>8.Panna, Madhya Pradesh</a:t>
            </a:r>
          </a:p>
          <a:p>
            <a:pPr lvl="1"/>
            <a:r>
              <a:rPr lang="en-US" dirty="0" smtClean="0"/>
              <a:t>9.Pachmarhi, Madhya Pradesh</a:t>
            </a:r>
          </a:p>
          <a:p>
            <a:pPr lvl="1"/>
            <a:r>
              <a:rPr lang="en-US" dirty="0" smtClean="0"/>
              <a:t>10.Achanakmar-Amarkantak, Madhya Pradesh-Chhattisgarh</a:t>
            </a:r>
          </a:p>
          <a:p>
            <a:pPr lvl="1"/>
            <a:r>
              <a:rPr lang="en-US" b="1" dirty="0" smtClean="0"/>
              <a:t>11.Kachchh, Gujarat (Largest Area)</a:t>
            </a:r>
            <a:endParaRPr lang="en-US" dirty="0" smtClean="0"/>
          </a:p>
          <a:p>
            <a:pPr lvl="1"/>
            <a:r>
              <a:rPr lang="en-US" dirty="0" smtClean="0"/>
              <a:t>12.Similipal, </a:t>
            </a:r>
            <a:r>
              <a:rPr lang="en-US" dirty="0" err="1" smtClean="0"/>
              <a:t>Odisha</a:t>
            </a:r>
            <a:endParaRPr lang="en-US" dirty="0" smtClean="0"/>
          </a:p>
          <a:p>
            <a:pPr lvl="1"/>
            <a:r>
              <a:rPr lang="en-US" dirty="0" smtClean="0"/>
              <a:t>13.Sundarban, West Bengal</a:t>
            </a:r>
          </a:p>
          <a:p>
            <a:pPr lvl="1"/>
            <a:r>
              <a:rPr lang="en-US" dirty="0" smtClean="0"/>
              <a:t>14.Seshachalam, Andhra Pradesh</a:t>
            </a:r>
          </a:p>
          <a:p>
            <a:pPr lvl="1"/>
            <a:r>
              <a:rPr lang="en-US" dirty="0" smtClean="0"/>
              <a:t>15.Agasthyamala, Karnataka-Tamil Nadu-Kerala</a:t>
            </a:r>
          </a:p>
          <a:p>
            <a:pPr lvl="1"/>
            <a:r>
              <a:rPr lang="en-US" b="1" dirty="0" smtClean="0"/>
              <a:t>16.Nilgiri, Tamil Nadu-Kerala (First to be Included)</a:t>
            </a:r>
            <a:endParaRPr lang="en-US" dirty="0" smtClean="0"/>
          </a:p>
          <a:p>
            <a:pPr lvl="1"/>
            <a:r>
              <a:rPr lang="en-US" dirty="0" smtClean="0"/>
              <a:t>17.Gulf of </a:t>
            </a:r>
            <a:r>
              <a:rPr lang="en-US" dirty="0" err="1" smtClean="0"/>
              <a:t>Mannar</a:t>
            </a:r>
            <a:r>
              <a:rPr lang="en-US" dirty="0" smtClean="0"/>
              <a:t>, Tamil Nadu</a:t>
            </a:r>
          </a:p>
          <a:p>
            <a:pPr lvl="1"/>
            <a:r>
              <a:rPr lang="en-US" dirty="0" smtClean="0"/>
              <a:t>18.Great Nicobar, Andaman &amp; Nicobar Island</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388235"/>
            <a:ext cx="3474085" cy="2541270"/>
          </a:xfrm>
          <a:prstGeom prst="rect">
            <a:avLst/>
          </a:prstGeom>
        </p:spPr>
        <p:txBody>
          <a:bodyPr vert="horz" wrap="square" lIns="0" tIns="13335" rIns="0" bIns="0" rtlCol="0">
            <a:spAutoFit/>
          </a:bodyPr>
          <a:lstStyle/>
          <a:p>
            <a:pPr marL="469900" marR="5080" indent="-457200">
              <a:lnSpc>
                <a:spcPct val="100000"/>
              </a:lnSpc>
              <a:spcBef>
                <a:spcPts val="105"/>
              </a:spcBef>
              <a:buClr>
                <a:srgbClr val="FD8537"/>
              </a:buClr>
              <a:buSzPct val="70000"/>
              <a:buAutoNum type="arabicPeriod"/>
              <a:tabLst>
                <a:tab pos="469265" algn="l"/>
                <a:tab pos="469900" algn="l"/>
              </a:tabLst>
            </a:pPr>
            <a:r>
              <a:rPr sz="2000" dirty="0">
                <a:latin typeface="Arial"/>
                <a:cs typeface="Arial"/>
              </a:rPr>
              <a:t>Conservation and  protection of whole  ecosystem, protection of  its biodiversity at all</a:t>
            </a:r>
            <a:r>
              <a:rPr sz="2000" spc="-125" dirty="0">
                <a:latin typeface="Arial"/>
                <a:cs typeface="Arial"/>
              </a:rPr>
              <a:t> </a:t>
            </a:r>
            <a:r>
              <a:rPr sz="2000" dirty="0">
                <a:latin typeface="Arial"/>
                <a:cs typeface="Arial"/>
              </a:rPr>
              <a:t>levels.</a:t>
            </a:r>
            <a:endParaRPr sz="2000">
              <a:latin typeface="Arial"/>
              <a:cs typeface="Arial"/>
            </a:endParaRPr>
          </a:p>
          <a:p>
            <a:pPr marL="469900" marR="283845" indent="-457200">
              <a:lnSpc>
                <a:spcPct val="100000"/>
              </a:lnSpc>
              <a:spcBef>
                <a:spcPts val="600"/>
              </a:spcBef>
              <a:buClr>
                <a:srgbClr val="FD8537"/>
              </a:buClr>
              <a:buSzPct val="70000"/>
              <a:buAutoNum type="arabicPeriod"/>
              <a:tabLst>
                <a:tab pos="469265" algn="l"/>
                <a:tab pos="469900" algn="l"/>
              </a:tabLst>
            </a:pPr>
            <a:r>
              <a:rPr sz="2000" dirty="0">
                <a:latin typeface="Arial"/>
                <a:cs typeface="Arial"/>
              </a:rPr>
              <a:t>Eg. Biosphere</a:t>
            </a:r>
            <a:r>
              <a:rPr sz="2000" spc="-110" dirty="0">
                <a:latin typeface="Arial"/>
                <a:cs typeface="Arial"/>
              </a:rPr>
              <a:t> </a:t>
            </a:r>
            <a:r>
              <a:rPr sz="2000" dirty="0">
                <a:latin typeface="Arial"/>
                <a:cs typeface="Arial"/>
              </a:rPr>
              <a:t>reserves,  National parks, wildlife  sanctuaries, Sacred  groves</a:t>
            </a:r>
            <a:endParaRPr sz="2000">
              <a:latin typeface="Arial"/>
              <a:cs typeface="Arial"/>
            </a:endParaRPr>
          </a:p>
        </p:txBody>
      </p:sp>
      <p:sp>
        <p:nvSpPr>
          <p:cNvPr id="3" name="object 3"/>
          <p:cNvSpPr txBox="1"/>
          <p:nvPr/>
        </p:nvSpPr>
        <p:spPr>
          <a:xfrm>
            <a:off x="4451350" y="2388235"/>
            <a:ext cx="3420110" cy="2846070"/>
          </a:xfrm>
          <a:prstGeom prst="rect">
            <a:avLst/>
          </a:prstGeom>
        </p:spPr>
        <p:txBody>
          <a:bodyPr vert="horz" wrap="square" lIns="0" tIns="13335" rIns="0" bIns="0" rtlCol="0">
            <a:spAutoFit/>
          </a:bodyPr>
          <a:lstStyle/>
          <a:p>
            <a:pPr marL="469900" marR="5080" indent="-457200">
              <a:lnSpc>
                <a:spcPct val="100000"/>
              </a:lnSpc>
              <a:spcBef>
                <a:spcPts val="105"/>
              </a:spcBef>
              <a:buClr>
                <a:srgbClr val="FD8537"/>
              </a:buClr>
              <a:buSzPct val="70000"/>
              <a:buAutoNum type="arabicPeriod"/>
              <a:tabLst>
                <a:tab pos="469265" algn="l"/>
                <a:tab pos="469900" algn="l"/>
              </a:tabLst>
            </a:pPr>
            <a:r>
              <a:rPr sz="2000" dirty="0">
                <a:latin typeface="Arial"/>
                <a:cs typeface="Arial"/>
              </a:rPr>
              <a:t>Protection of animals or  plants when they are in  endangered or</a:t>
            </a:r>
            <a:r>
              <a:rPr sz="2000" spc="-140" dirty="0">
                <a:latin typeface="Arial"/>
                <a:cs typeface="Arial"/>
              </a:rPr>
              <a:t> </a:t>
            </a:r>
            <a:r>
              <a:rPr sz="2000" dirty="0">
                <a:latin typeface="Arial"/>
                <a:cs typeface="Arial"/>
              </a:rPr>
              <a:t>threatened  and needs urgent  measures to save from  extinction.</a:t>
            </a:r>
            <a:endParaRPr sz="2000">
              <a:latin typeface="Arial"/>
              <a:cs typeface="Arial"/>
            </a:endParaRPr>
          </a:p>
          <a:p>
            <a:pPr marL="469900" marR="445770" indent="-457200">
              <a:lnSpc>
                <a:spcPct val="100000"/>
              </a:lnSpc>
              <a:spcBef>
                <a:spcPts val="600"/>
              </a:spcBef>
              <a:buClr>
                <a:srgbClr val="FD8537"/>
              </a:buClr>
              <a:buSzPct val="70000"/>
              <a:buAutoNum type="arabicPeriod"/>
              <a:tabLst>
                <a:tab pos="469265" algn="l"/>
                <a:tab pos="469900" algn="l"/>
              </a:tabLst>
            </a:pPr>
            <a:r>
              <a:rPr sz="2000" dirty="0">
                <a:latin typeface="Arial"/>
                <a:cs typeface="Arial"/>
              </a:rPr>
              <a:t>Eg. Zoological parks,  botanical gardens</a:t>
            </a:r>
            <a:r>
              <a:rPr sz="2000" spc="-135" dirty="0">
                <a:latin typeface="Arial"/>
                <a:cs typeface="Arial"/>
              </a:rPr>
              <a:t> </a:t>
            </a:r>
            <a:r>
              <a:rPr sz="2000" dirty="0">
                <a:latin typeface="Arial"/>
                <a:cs typeface="Arial"/>
              </a:rPr>
              <a:t>and  wildlife</a:t>
            </a:r>
            <a:r>
              <a:rPr sz="2000" spc="-10" dirty="0">
                <a:latin typeface="Arial"/>
                <a:cs typeface="Arial"/>
              </a:rPr>
              <a:t> </a:t>
            </a:r>
            <a:r>
              <a:rPr sz="2000" dirty="0">
                <a:latin typeface="Arial"/>
                <a:cs typeface="Arial"/>
              </a:rPr>
              <a:t>safari</a:t>
            </a:r>
            <a:endParaRPr sz="2000">
              <a:latin typeface="Arial"/>
              <a:cs typeface="Arial"/>
            </a:endParaRPr>
          </a:p>
        </p:txBody>
      </p:sp>
      <p:sp>
        <p:nvSpPr>
          <p:cNvPr id="4" name="object 4"/>
          <p:cNvSpPr txBox="1">
            <a:spLocks noGrp="1"/>
          </p:cNvSpPr>
          <p:nvPr>
            <p:ph type="title"/>
          </p:nvPr>
        </p:nvSpPr>
        <p:spPr>
          <a:xfrm>
            <a:off x="720648" y="1650619"/>
            <a:ext cx="2900045" cy="391160"/>
          </a:xfrm>
          <a:prstGeom prst="rect">
            <a:avLst/>
          </a:prstGeom>
        </p:spPr>
        <p:txBody>
          <a:bodyPr vert="horz" wrap="square" lIns="0" tIns="12700" rIns="0" bIns="0" rtlCol="0">
            <a:spAutoFit/>
          </a:bodyPr>
          <a:lstStyle/>
          <a:p>
            <a:pPr marL="12700">
              <a:lnSpc>
                <a:spcPct val="100000"/>
              </a:lnSpc>
              <a:spcBef>
                <a:spcPts val="100"/>
              </a:spcBef>
            </a:pPr>
            <a:r>
              <a:rPr sz="2400" b="1" i="1" dirty="0">
                <a:solidFill>
                  <a:srgbClr val="FF0000"/>
                </a:solidFill>
                <a:latin typeface="Arial"/>
                <a:cs typeface="Arial"/>
              </a:rPr>
              <a:t>In situ</a:t>
            </a:r>
            <a:r>
              <a:rPr sz="2400" b="1" i="1" spc="-90" dirty="0">
                <a:solidFill>
                  <a:srgbClr val="FF0000"/>
                </a:solidFill>
                <a:latin typeface="Arial"/>
                <a:cs typeface="Arial"/>
              </a:rPr>
              <a:t> </a:t>
            </a:r>
            <a:r>
              <a:rPr sz="2400" b="1" i="1" spc="-5" dirty="0">
                <a:solidFill>
                  <a:srgbClr val="FF0000"/>
                </a:solidFill>
                <a:latin typeface="Arial"/>
                <a:cs typeface="Arial"/>
              </a:rPr>
              <a:t>conservation</a:t>
            </a:r>
            <a:endParaRPr sz="2400">
              <a:latin typeface="Arial"/>
              <a:cs typeface="Arial"/>
            </a:endParaRPr>
          </a:p>
        </p:txBody>
      </p:sp>
      <p:sp>
        <p:nvSpPr>
          <p:cNvPr id="5" name="object 5"/>
          <p:cNvSpPr txBox="1"/>
          <p:nvPr/>
        </p:nvSpPr>
        <p:spPr>
          <a:xfrm>
            <a:off x="4683633" y="1696592"/>
            <a:ext cx="3001645" cy="391160"/>
          </a:xfrm>
          <a:prstGeom prst="rect">
            <a:avLst/>
          </a:prstGeom>
        </p:spPr>
        <p:txBody>
          <a:bodyPr vert="horz" wrap="square" lIns="0" tIns="12700" rIns="0" bIns="0" rtlCol="0">
            <a:spAutoFit/>
          </a:bodyPr>
          <a:lstStyle/>
          <a:p>
            <a:pPr marL="12700">
              <a:lnSpc>
                <a:spcPct val="100000"/>
              </a:lnSpc>
              <a:spcBef>
                <a:spcPts val="100"/>
              </a:spcBef>
            </a:pPr>
            <a:r>
              <a:rPr sz="2400" b="1" i="1" spc="-5" dirty="0">
                <a:solidFill>
                  <a:srgbClr val="FF0000"/>
                </a:solidFill>
                <a:latin typeface="Arial"/>
                <a:cs typeface="Arial"/>
              </a:rPr>
              <a:t>Ex situ</a:t>
            </a:r>
            <a:r>
              <a:rPr sz="2400" b="1" i="1" spc="-60" dirty="0">
                <a:solidFill>
                  <a:srgbClr val="FF0000"/>
                </a:solidFill>
                <a:latin typeface="Arial"/>
                <a:cs typeface="Arial"/>
              </a:rPr>
              <a:t> </a:t>
            </a:r>
            <a:r>
              <a:rPr sz="2400" b="1" i="1" spc="-5" dirty="0">
                <a:solidFill>
                  <a:srgbClr val="FF0000"/>
                </a:solidFill>
                <a:latin typeface="Arial"/>
                <a:cs typeface="Arial"/>
              </a:rPr>
              <a:t>conservation</a:t>
            </a:r>
            <a:endParaRPr sz="2400">
              <a:latin typeface="Arial"/>
              <a:cs typeface="Arial"/>
            </a:endParaRPr>
          </a:p>
        </p:txBody>
      </p:sp>
      <p:grpSp>
        <p:nvGrpSpPr>
          <p:cNvPr id="6" name="object 6"/>
          <p:cNvGrpSpPr/>
          <p:nvPr/>
        </p:nvGrpSpPr>
        <p:grpSpPr>
          <a:xfrm>
            <a:off x="1282700" y="504825"/>
            <a:ext cx="6273800" cy="666750"/>
            <a:chOff x="1282700" y="504825"/>
            <a:chExt cx="6273800" cy="666750"/>
          </a:xfrm>
        </p:grpSpPr>
        <p:sp>
          <p:nvSpPr>
            <p:cNvPr id="7" name="object 7"/>
            <p:cNvSpPr/>
            <p:nvPr/>
          </p:nvSpPr>
          <p:spPr>
            <a:xfrm>
              <a:off x="1295400" y="609625"/>
              <a:ext cx="6248400" cy="523240"/>
            </a:xfrm>
            <a:custGeom>
              <a:avLst/>
              <a:gdLst/>
              <a:ahLst/>
              <a:cxnLst/>
              <a:rect l="l" t="t" r="r" b="b"/>
              <a:pathLst>
                <a:path w="6248400" h="523240">
                  <a:moveTo>
                    <a:pt x="0" y="523214"/>
                  </a:moveTo>
                  <a:lnTo>
                    <a:pt x="6248400" y="523214"/>
                  </a:lnTo>
                  <a:lnTo>
                    <a:pt x="6248400" y="0"/>
                  </a:lnTo>
                  <a:lnTo>
                    <a:pt x="0" y="0"/>
                  </a:lnTo>
                  <a:lnTo>
                    <a:pt x="0" y="523214"/>
                  </a:lnTo>
                  <a:close/>
                </a:path>
              </a:pathLst>
            </a:custGeom>
            <a:ln w="25400">
              <a:solidFill>
                <a:srgbClr val="B32C16"/>
              </a:solidFill>
            </a:ln>
          </p:spPr>
          <p:txBody>
            <a:bodyPr wrap="square" lIns="0" tIns="0" rIns="0" bIns="0" rtlCol="0"/>
            <a:lstStyle/>
            <a:p>
              <a:endParaRPr/>
            </a:p>
          </p:txBody>
        </p:sp>
        <p:sp>
          <p:nvSpPr>
            <p:cNvPr id="8" name="object 8"/>
            <p:cNvSpPr/>
            <p:nvPr/>
          </p:nvSpPr>
          <p:spPr>
            <a:xfrm>
              <a:off x="1476375" y="504825"/>
              <a:ext cx="5876925" cy="666750"/>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25853"/>
            <a:ext cx="4548505" cy="3470275"/>
          </a:xfrm>
          <a:prstGeom prst="rect">
            <a:avLst/>
          </a:prstGeom>
        </p:spPr>
        <p:txBody>
          <a:bodyPr vert="horz" wrap="square" lIns="0" tIns="12700" rIns="0" bIns="0" rtlCol="0">
            <a:spAutoFit/>
          </a:bodyPr>
          <a:lstStyle/>
          <a:p>
            <a:pPr marL="285115" marR="640715" indent="-273050" algn="just">
              <a:lnSpc>
                <a:spcPct val="100000"/>
              </a:lnSpc>
              <a:spcBef>
                <a:spcPts val="100"/>
              </a:spcBef>
              <a:buClr>
                <a:srgbClr val="FD8537"/>
              </a:buClr>
              <a:buSzPct val="68750"/>
              <a:buFont typeface="Wingdings"/>
              <a:buChar char=""/>
              <a:tabLst>
                <a:tab pos="285750" algn="l"/>
              </a:tabLst>
            </a:pPr>
            <a:r>
              <a:rPr sz="2400" dirty="0">
                <a:latin typeface="Arial"/>
                <a:cs typeface="Arial"/>
              </a:rPr>
              <a:t>The term </a:t>
            </a:r>
            <a:r>
              <a:rPr sz="2400" spc="-5" dirty="0">
                <a:solidFill>
                  <a:srgbClr val="C00000"/>
                </a:solidFill>
                <a:latin typeface="Arial"/>
                <a:cs typeface="Arial"/>
              </a:rPr>
              <a:t>‘Biodiversity’</a:t>
            </a:r>
            <a:r>
              <a:rPr sz="2400" spc="-155" dirty="0">
                <a:solidFill>
                  <a:srgbClr val="C00000"/>
                </a:solidFill>
                <a:latin typeface="Arial"/>
                <a:cs typeface="Arial"/>
              </a:rPr>
              <a:t> </a:t>
            </a:r>
            <a:r>
              <a:rPr sz="2400" spc="-5" dirty="0">
                <a:latin typeface="Arial"/>
                <a:cs typeface="Arial"/>
              </a:rPr>
              <a:t>was  introduced </a:t>
            </a:r>
            <a:r>
              <a:rPr sz="2400" dirty="0">
                <a:latin typeface="Arial"/>
                <a:cs typeface="Arial"/>
              </a:rPr>
              <a:t>by an</a:t>
            </a:r>
            <a:r>
              <a:rPr sz="2400" spc="-165" dirty="0">
                <a:latin typeface="Arial"/>
                <a:cs typeface="Arial"/>
              </a:rPr>
              <a:t> </a:t>
            </a:r>
            <a:r>
              <a:rPr sz="2400" spc="-5" dirty="0">
                <a:latin typeface="Arial"/>
                <a:cs typeface="Arial"/>
              </a:rPr>
              <a:t>American  Biologist </a:t>
            </a:r>
            <a:r>
              <a:rPr sz="2400" b="1" dirty="0">
                <a:solidFill>
                  <a:srgbClr val="C00000"/>
                </a:solidFill>
                <a:latin typeface="Arial"/>
                <a:cs typeface="Arial"/>
              </a:rPr>
              <a:t>Edward</a:t>
            </a:r>
            <a:r>
              <a:rPr sz="2400" b="1" spc="-35" dirty="0">
                <a:solidFill>
                  <a:srgbClr val="C00000"/>
                </a:solidFill>
                <a:latin typeface="Arial"/>
                <a:cs typeface="Arial"/>
              </a:rPr>
              <a:t> </a:t>
            </a:r>
            <a:r>
              <a:rPr sz="2400" b="1" spc="-5" dirty="0">
                <a:solidFill>
                  <a:srgbClr val="C00000"/>
                </a:solidFill>
                <a:latin typeface="Arial"/>
                <a:cs typeface="Arial"/>
              </a:rPr>
              <a:t>Wilson</a:t>
            </a:r>
            <a:r>
              <a:rPr sz="2400" b="1" spc="-5" dirty="0">
                <a:latin typeface="Arial"/>
                <a:cs typeface="Arial"/>
              </a:rPr>
              <a:t>.</a:t>
            </a:r>
            <a:endParaRPr sz="2400">
              <a:latin typeface="Arial"/>
              <a:cs typeface="Arial"/>
            </a:endParaRPr>
          </a:p>
          <a:p>
            <a:pPr marL="285115" marR="5080" indent="-273050" algn="just">
              <a:lnSpc>
                <a:spcPct val="100000"/>
              </a:lnSpc>
              <a:spcBef>
                <a:spcPts val="600"/>
              </a:spcBef>
              <a:buClr>
                <a:srgbClr val="FD8537"/>
              </a:buClr>
              <a:buSzPct val="68750"/>
              <a:buFont typeface="Wingdings"/>
              <a:buChar char=""/>
              <a:tabLst>
                <a:tab pos="285750" algn="l"/>
              </a:tabLst>
            </a:pPr>
            <a:r>
              <a:rPr sz="2400" spc="-5" dirty="0">
                <a:latin typeface="Arial"/>
                <a:cs typeface="Arial"/>
              </a:rPr>
              <a:t>Biodiversity </a:t>
            </a:r>
            <a:r>
              <a:rPr sz="2400" dirty="0">
                <a:latin typeface="Arial"/>
                <a:cs typeface="Arial"/>
              </a:rPr>
              <a:t>refers </a:t>
            </a:r>
            <a:r>
              <a:rPr sz="2400" spc="-5" dirty="0">
                <a:latin typeface="Arial"/>
                <a:cs typeface="Arial"/>
              </a:rPr>
              <a:t>to the variety  of life </a:t>
            </a:r>
            <a:r>
              <a:rPr sz="2400" dirty="0">
                <a:latin typeface="Arial"/>
                <a:cs typeface="Arial"/>
              </a:rPr>
              <a:t>forms </a:t>
            </a:r>
            <a:r>
              <a:rPr sz="2400" spc="-5" dirty="0">
                <a:latin typeface="Arial"/>
                <a:cs typeface="Arial"/>
              </a:rPr>
              <a:t>and habitats found  </a:t>
            </a:r>
            <a:r>
              <a:rPr sz="2400" dirty="0">
                <a:latin typeface="Arial"/>
                <a:cs typeface="Arial"/>
              </a:rPr>
              <a:t>in a </a:t>
            </a:r>
            <a:r>
              <a:rPr sz="2400" spc="-5" dirty="0">
                <a:latin typeface="Arial"/>
                <a:cs typeface="Arial"/>
              </a:rPr>
              <a:t>defined</a:t>
            </a:r>
            <a:r>
              <a:rPr sz="2400" spc="-10" dirty="0">
                <a:latin typeface="Arial"/>
                <a:cs typeface="Arial"/>
              </a:rPr>
              <a:t> </a:t>
            </a:r>
            <a:r>
              <a:rPr sz="2400" dirty="0">
                <a:latin typeface="Arial"/>
                <a:cs typeface="Arial"/>
              </a:rPr>
              <a:t>area.</a:t>
            </a:r>
            <a:endParaRPr sz="2400">
              <a:latin typeface="Arial"/>
              <a:cs typeface="Arial"/>
            </a:endParaRPr>
          </a:p>
          <a:p>
            <a:pPr marL="285115" marR="87630" indent="-273050" algn="just">
              <a:lnSpc>
                <a:spcPct val="100000"/>
              </a:lnSpc>
              <a:spcBef>
                <a:spcPts val="605"/>
              </a:spcBef>
              <a:buClr>
                <a:srgbClr val="FD8537"/>
              </a:buClr>
              <a:buSzPct val="68750"/>
              <a:buFont typeface="Wingdings"/>
              <a:buChar char=""/>
              <a:tabLst>
                <a:tab pos="285750" algn="l"/>
              </a:tabLst>
            </a:pPr>
            <a:r>
              <a:rPr sz="2400" dirty="0">
                <a:latin typeface="Arial"/>
                <a:cs typeface="Arial"/>
              </a:rPr>
              <a:t>It </a:t>
            </a:r>
            <a:r>
              <a:rPr sz="2400" spc="-5" dirty="0">
                <a:latin typeface="Arial"/>
                <a:cs typeface="Arial"/>
              </a:rPr>
              <a:t>represents </a:t>
            </a:r>
            <a:r>
              <a:rPr sz="2400" dirty="0">
                <a:latin typeface="Arial"/>
                <a:cs typeface="Arial"/>
              </a:rPr>
              <a:t>the </a:t>
            </a:r>
            <a:r>
              <a:rPr sz="2400" spc="-5" dirty="0">
                <a:latin typeface="Arial"/>
                <a:cs typeface="Arial"/>
              </a:rPr>
              <a:t>totality </a:t>
            </a:r>
            <a:r>
              <a:rPr sz="2400" dirty="0">
                <a:latin typeface="Arial"/>
                <a:cs typeface="Arial"/>
              </a:rPr>
              <a:t>of  </a:t>
            </a:r>
            <a:r>
              <a:rPr sz="2400" spc="-5" dirty="0">
                <a:latin typeface="Arial"/>
                <a:cs typeface="Arial"/>
              </a:rPr>
              <a:t>genes, species and</a:t>
            </a:r>
            <a:r>
              <a:rPr sz="2400" spc="-30" dirty="0">
                <a:latin typeface="Arial"/>
                <a:cs typeface="Arial"/>
              </a:rPr>
              <a:t> </a:t>
            </a:r>
            <a:r>
              <a:rPr sz="2400" dirty="0">
                <a:latin typeface="Arial"/>
                <a:cs typeface="Arial"/>
              </a:rPr>
              <a:t>ecosystem  of </a:t>
            </a:r>
            <a:r>
              <a:rPr sz="2400" spc="-5" dirty="0">
                <a:latin typeface="Arial"/>
                <a:cs typeface="Arial"/>
              </a:rPr>
              <a:t>a given</a:t>
            </a:r>
            <a:r>
              <a:rPr sz="2400" spc="-20" dirty="0">
                <a:latin typeface="Arial"/>
                <a:cs typeface="Arial"/>
              </a:rPr>
              <a:t> </a:t>
            </a:r>
            <a:r>
              <a:rPr sz="2400" spc="-5" dirty="0">
                <a:latin typeface="Arial"/>
                <a:cs typeface="Arial"/>
              </a:rPr>
              <a:t>region.</a:t>
            </a:r>
            <a:endParaRPr sz="2400">
              <a:latin typeface="Arial"/>
              <a:cs typeface="Arial"/>
            </a:endParaRPr>
          </a:p>
        </p:txBody>
      </p:sp>
      <p:grpSp>
        <p:nvGrpSpPr>
          <p:cNvPr id="3" name="object 3"/>
          <p:cNvGrpSpPr/>
          <p:nvPr/>
        </p:nvGrpSpPr>
        <p:grpSpPr>
          <a:xfrm>
            <a:off x="2273300" y="269747"/>
            <a:ext cx="5054600" cy="841375"/>
            <a:chOff x="2273300" y="269747"/>
            <a:chExt cx="5054600" cy="841375"/>
          </a:xfrm>
        </p:grpSpPr>
        <p:sp>
          <p:nvSpPr>
            <p:cNvPr id="4" name="object 4"/>
            <p:cNvSpPr/>
            <p:nvPr/>
          </p:nvSpPr>
          <p:spPr>
            <a:xfrm>
              <a:off x="2286000" y="381012"/>
              <a:ext cx="5029200" cy="708025"/>
            </a:xfrm>
            <a:custGeom>
              <a:avLst/>
              <a:gdLst/>
              <a:ahLst/>
              <a:cxnLst/>
              <a:rect l="l" t="t" r="r" b="b"/>
              <a:pathLst>
                <a:path w="5029200" h="708025">
                  <a:moveTo>
                    <a:pt x="0" y="707885"/>
                  </a:moveTo>
                  <a:lnTo>
                    <a:pt x="5029200" y="707885"/>
                  </a:lnTo>
                  <a:lnTo>
                    <a:pt x="5029200" y="0"/>
                  </a:lnTo>
                  <a:lnTo>
                    <a:pt x="0" y="0"/>
                  </a:lnTo>
                  <a:lnTo>
                    <a:pt x="0" y="707885"/>
                  </a:lnTo>
                  <a:close/>
                </a:path>
              </a:pathLst>
            </a:custGeom>
            <a:ln w="25400">
              <a:solidFill>
                <a:srgbClr val="7597D9"/>
              </a:solidFill>
            </a:ln>
          </p:spPr>
          <p:txBody>
            <a:bodyPr wrap="square" lIns="0" tIns="0" rIns="0" bIns="0" rtlCol="0"/>
            <a:lstStyle/>
            <a:p>
              <a:endParaRPr/>
            </a:p>
          </p:txBody>
        </p:sp>
        <p:sp>
          <p:nvSpPr>
            <p:cNvPr id="5" name="object 5"/>
            <p:cNvSpPr/>
            <p:nvPr/>
          </p:nvSpPr>
          <p:spPr>
            <a:xfrm>
              <a:off x="2511552" y="269747"/>
              <a:ext cx="4575048" cy="84124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891281" y="551052"/>
              <a:ext cx="3811651" cy="37566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43932" y="618616"/>
              <a:ext cx="155575" cy="240665"/>
            </a:xfrm>
            <a:custGeom>
              <a:avLst/>
              <a:gdLst/>
              <a:ahLst/>
              <a:cxnLst/>
              <a:rect l="l" t="t" r="r" b="b"/>
              <a:pathLst>
                <a:path w="155575" h="240665">
                  <a:moveTo>
                    <a:pt x="0" y="0"/>
                  </a:moveTo>
                  <a:lnTo>
                    <a:pt x="0" y="240665"/>
                  </a:lnTo>
                  <a:lnTo>
                    <a:pt x="54863" y="240665"/>
                  </a:lnTo>
                  <a:lnTo>
                    <a:pt x="99187" y="237236"/>
                  </a:lnTo>
                  <a:lnTo>
                    <a:pt x="134399" y="215931"/>
                  </a:lnTo>
                  <a:lnTo>
                    <a:pt x="151215" y="173761"/>
                  </a:lnTo>
                  <a:lnTo>
                    <a:pt x="155447" y="120523"/>
                  </a:lnTo>
                  <a:lnTo>
                    <a:pt x="154973" y="100687"/>
                  </a:lnTo>
                  <a:lnTo>
                    <a:pt x="147954" y="55753"/>
                  </a:lnTo>
                  <a:lnTo>
                    <a:pt x="127126" y="20574"/>
                  </a:lnTo>
                  <a:lnTo>
                    <a:pt x="83669" y="2035"/>
                  </a:lnTo>
                  <a:lnTo>
                    <a:pt x="33019" y="0"/>
                  </a:lnTo>
                  <a:lnTo>
                    <a:pt x="0" y="0"/>
                  </a:lnTo>
                  <a:close/>
                </a:path>
              </a:pathLst>
            </a:custGeom>
            <a:ln w="18288">
              <a:solidFill>
                <a:srgbClr val="FFFBFB"/>
              </a:solidFill>
            </a:ln>
          </p:spPr>
          <p:txBody>
            <a:bodyPr wrap="square" lIns="0" tIns="0" rIns="0" bIns="0" rtlCol="0"/>
            <a:lstStyle/>
            <a:p>
              <a:endParaRPr/>
            </a:p>
          </p:txBody>
        </p:sp>
        <p:sp>
          <p:nvSpPr>
            <p:cNvPr id="8" name="object 8"/>
            <p:cNvSpPr/>
            <p:nvPr/>
          </p:nvSpPr>
          <p:spPr>
            <a:xfrm>
              <a:off x="3774821" y="609472"/>
              <a:ext cx="166497" cy="11049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891281" y="551052"/>
              <a:ext cx="3811904" cy="375920"/>
            </a:xfrm>
            <a:custGeom>
              <a:avLst/>
              <a:gdLst/>
              <a:ahLst/>
              <a:cxnLst/>
              <a:rect l="l" t="t" r="r" b="b"/>
              <a:pathLst>
                <a:path w="3811904" h="375919">
                  <a:moveTo>
                    <a:pt x="3289554" y="62611"/>
                  </a:moveTo>
                  <a:lnTo>
                    <a:pt x="3248596" y="70405"/>
                  </a:lnTo>
                  <a:lnTo>
                    <a:pt x="3216402" y="93725"/>
                  </a:lnTo>
                  <a:lnTo>
                    <a:pt x="3195653" y="132794"/>
                  </a:lnTo>
                  <a:lnTo>
                    <a:pt x="3188716" y="187579"/>
                  </a:lnTo>
                  <a:lnTo>
                    <a:pt x="3190499" y="216560"/>
                  </a:lnTo>
                  <a:lnTo>
                    <a:pt x="3204735" y="263284"/>
                  </a:lnTo>
                  <a:lnTo>
                    <a:pt x="3232404" y="295032"/>
                  </a:lnTo>
                  <a:lnTo>
                    <a:pt x="3268599" y="310947"/>
                  </a:lnTo>
                  <a:lnTo>
                    <a:pt x="3289554" y="312927"/>
                  </a:lnTo>
                  <a:lnTo>
                    <a:pt x="3310485" y="310951"/>
                  </a:lnTo>
                  <a:lnTo>
                    <a:pt x="3346489" y="295140"/>
                  </a:lnTo>
                  <a:lnTo>
                    <a:pt x="3373824" y="263590"/>
                  </a:lnTo>
                  <a:lnTo>
                    <a:pt x="3387869" y="216207"/>
                  </a:lnTo>
                  <a:lnTo>
                    <a:pt x="3389629" y="186562"/>
                  </a:lnTo>
                  <a:lnTo>
                    <a:pt x="3387917" y="157317"/>
                  </a:lnTo>
                  <a:lnTo>
                    <a:pt x="3374253" y="110732"/>
                  </a:lnTo>
                  <a:lnTo>
                    <a:pt x="3347489" y="79916"/>
                  </a:lnTo>
                  <a:lnTo>
                    <a:pt x="3311104" y="64537"/>
                  </a:lnTo>
                  <a:lnTo>
                    <a:pt x="3289554" y="62611"/>
                  </a:lnTo>
                  <a:close/>
                </a:path>
                <a:path w="3811904" h="375919">
                  <a:moveTo>
                    <a:pt x="1346454" y="62611"/>
                  </a:moveTo>
                  <a:lnTo>
                    <a:pt x="1305496" y="70405"/>
                  </a:lnTo>
                  <a:lnTo>
                    <a:pt x="1273302" y="93725"/>
                  </a:lnTo>
                  <a:lnTo>
                    <a:pt x="1252553" y="132794"/>
                  </a:lnTo>
                  <a:lnTo>
                    <a:pt x="1245616" y="187579"/>
                  </a:lnTo>
                  <a:lnTo>
                    <a:pt x="1247399" y="216560"/>
                  </a:lnTo>
                  <a:lnTo>
                    <a:pt x="1261635" y="263284"/>
                  </a:lnTo>
                  <a:lnTo>
                    <a:pt x="1289304" y="295032"/>
                  </a:lnTo>
                  <a:lnTo>
                    <a:pt x="1325498" y="310947"/>
                  </a:lnTo>
                  <a:lnTo>
                    <a:pt x="1346454" y="312927"/>
                  </a:lnTo>
                  <a:lnTo>
                    <a:pt x="1367385" y="310951"/>
                  </a:lnTo>
                  <a:lnTo>
                    <a:pt x="1403389" y="295140"/>
                  </a:lnTo>
                  <a:lnTo>
                    <a:pt x="1430724" y="263590"/>
                  </a:lnTo>
                  <a:lnTo>
                    <a:pt x="1444769" y="216207"/>
                  </a:lnTo>
                  <a:lnTo>
                    <a:pt x="1446530" y="186562"/>
                  </a:lnTo>
                  <a:lnTo>
                    <a:pt x="1444817" y="157317"/>
                  </a:lnTo>
                  <a:lnTo>
                    <a:pt x="1431153" y="110732"/>
                  </a:lnTo>
                  <a:lnTo>
                    <a:pt x="1404389" y="79916"/>
                  </a:lnTo>
                  <a:lnTo>
                    <a:pt x="1368004" y="64537"/>
                  </a:lnTo>
                  <a:lnTo>
                    <a:pt x="1346454" y="62611"/>
                  </a:lnTo>
                  <a:close/>
                </a:path>
                <a:path w="3811904" h="375919">
                  <a:moveTo>
                    <a:pt x="3523488" y="6223"/>
                  </a:moveTo>
                  <a:lnTo>
                    <a:pt x="3594862" y="6223"/>
                  </a:lnTo>
                  <a:lnTo>
                    <a:pt x="3743452" y="248793"/>
                  </a:lnTo>
                  <a:lnTo>
                    <a:pt x="3743452" y="6223"/>
                  </a:lnTo>
                  <a:lnTo>
                    <a:pt x="3811651" y="6223"/>
                  </a:lnTo>
                  <a:lnTo>
                    <a:pt x="3811651" y="369443"/>
                  </a:lnTo>
                  <a:lnTo>
                    <a:pt x="3737991" y="369443"/>
                  </a:lnTo>
                  <a:lnTo>
                    <a:pt x="3591559" y="132587"/>
                  </a:lnTo>
                  <a:lnTo>
                    <a:pt x="3591559" y="369443"/>
                  </a:lnTo>
                  <a:lnTo>
                    <a:pt x="3523488" y="369443"/>
                  </a:lnTo>
                  <a:lnTo>
                    <a:pt x="3523488" y="6223"/>
                  </a:lnTo>
                  <a:close/>
                </a:path>
                <a:path w="3811904" h="375919">
                  <a:moveTo>
                    <a:pt x="2983992" y="6223"/>
                  </a:moveTo>
                  <a:lnTo>
                    <a:pt x="3057397" y="6223"/>
                  </a:lnTo>
                  <a:lnTo>
                    <a:pt x="3057397" y="369443"/>
                  </a:lnTo>
                  <a:lnTo>
                    <a:pt x="2983992" y="369443"/>
                  </a:lnTo>
                  <a:lnTo>
                    <a:pt x="2983992" y="6223"/>
                  </a:lnTo>
                  <a:close/>
                </a:path>
                <a:path w="3811904" h="375919">
                  <a:moveTo>
                    <a:pt x="2650871" y="6223"/>
                  </a:moveTo>
                  <a:lnTo>
                    <a:pt x="2939542" y="6223"/>
                  </a:lnTo>
                  <a:lnTo>
                    <a:pt x="2939542" y="67563"/>
                  </a:lnTo>
                  <a:lnTo>
                    <a:pt x="2831972" y="67563"/>
                  </a:lnTo>
                  <a:lnTo>
                    <a:pt x="2831972" y="369443"/>
                  </a:lnTo>
                  <a:lnTo>
                    <a:pt x="2758694" y="369443"/>
                  </a:lnTo>
                  <a:lnTo>
                    <a:pt x="2758694" y="67563"/>
                  </a:lnTo>
                  <a:lnTo>
                    <a:pt x="2650871" y="67563"/>
                  </a:lnTo>
                  <a:lnTo>
                    <a:pt x="2650871" y="6223"/>
                  </a:lnTo>
                  <a:close/>
                </a:path>
                <a:path w="3811904" h="375919">
                  <a:moveTo>
                    <a:pt x="1944878" y="6223"/>
                  </a:moveTo>
                  <a:lnTo>
                    <a:pt x="2018157" y="6223"/>
                  </a:lnTo>
                  <a:lnTo>
                    <a:pt x="2018157" y="202946"/>
                  </a:lnTo>
                  <a:lnTo>
                    <a:pt x="2018343" y="224307"/>
                  </a:lnTo>
                  <a:lnTo>
                    <a:pt x="2020951" y="263651"/>
                  </a:lnTo>
                  <a:lnTo>
                    <a:pt x="2043303" y="299466"/>
                  </a:lnTo>
                  <a:lnTo>
                    <a:pt x="2091817" y="312927"/>
                  </a:lnTo>
                  <a:lnTo>
                    <a:pt x="2106465" y="312140"/>
                  </a:lnTo>
                  <a:lnTo>
                    <a:pt x="2146053" y="293469"/>
                  </a:lnTo>
                  <a:lnTo>
                    <a:pt x="2160381" y="244093"/>
                  </a:lnTo>
                  <a:lnTo>
                    <a:pt x="2161159" y="207137"/>
                  </a:lnTo>
                  <a:lnTo>
                    <a:pt x="2161159" y="6223"/>
                  </a:lnTo>
                  <a:lnTo>
                    <a:pt x="2234565" y="6223"/>
                  </a:lnTo>
                  <a:lnTo>
                    <a:pt x="2234565" y="196976"/>
                  </a:lnTo>
                  <a:lnTo>
                    <a:pt x="2234185" y="227264"/>
                  </a:lnTo>
                  <a:lnTo>
                    <a:pt x="2231189" y="273504"/>
                  </a:lnTo>
                  <a:lnTo>
                    <a:pt x="2220134" y="314325"/>
                  </a:lnTo>
                  <a:lnTo>
                    <a:pt x="2187956" y="351678"/>
                  </a:lnTo>
                  <a:lnTo>
                    <a:pt x="2149518" y="369450"/>
                  </a:lnTo>
                  <a:lnTo>
                    <a:pt x="2093976" y="375666"/>
                  </a:lnTo>
                  <a:lnTo>
                    <a:pt x="2069544" y="374905"/>
                  </a:lnTo>
                  <a:lnTo>
                    <a:pt x="2030110" y="368861"/>
                  </a:lnTo>
                  <a:lnTo>
                    <a:pt x="1991026" y="349789"/>
                  </a:lnTo>
                  <a:lnTo>
                    <a:pt x="1959610" y="312705"/>
                  </a:lnTo>
                  <a:lnTo>
                    <a:pt x="1948896" y="274621"/>
                  </a:lnTo>
                  <a:lnTo>
                    <a:pt x="1945328" y="228520"/>
                  </a:lnTo>
                  <a:lnTo>
                    <a:pt x="1944878" y="199898"/>
                  </a:lnTo>
                  <a:lnTo>
                    <a:pt x="1944878" y="6223"/>
                  </a:lnTo>
                  <a:close/>
                </a:path>
                <a:path w="3811904" h="375919">
                  <a:moveTo>
                    <a:pt x="1579371" y="6223"/>
                  </a:moveTo>
                  <a:lnTo>
                    <a:pt x="1713357" y="6223"/>
                  </a:lnTo>
                  <a:lnTo>
                    <a:pt x="1734691" y="6651"/>
                  </a:lnTo>
                  <a:lnTo>
                    <a:pt x="1782571" y="13081"/>
                  </a:lnTo>
                  <a:lnTo>
                    <a:pt x="1825327" y="35458"/>
                  </a:lnTo>
                  <a:lnTo>
                    <a:pt x="1857406" y="73294"/>
                  </a:lnTo>
                  <a:lnTo>
                    <a:pt x="1877220" y="123842"/>
                  </a:lnTo>
                  <a:lnTo>
                    <a:pt x="1883177" y="166756"/>
                  </a:lnTo>
                  <a:lnTo>
                    <a:pt x="1883918" y="191262"/>
                  </a:lnTo>
                  <a:lnTo>
                    <a:pt x="1883207" y="212937"/>
                  </a:lnTo>
                  <a:lnTo>
                    <a:pt x="1877595" y="251573"/>
                  </a:lnTo>
                  <a:lnTo>
                    <a:pt x="1856168" y="304434"/>
                  </a:lnTo>
                  <a:lnTo>
                    <a:pt x="1823448" y="341552"/>
                  </a:lnTo>
                  <a:lnTo>
                    <a:pt x="1782318" y="361823"/>
                  </a:lnTo>
                  <a:lnTo>
                    <a:pt x="1736687" y="368966"/>
                  </a:lnTo>
                  <a:lnTo>
                    <a:pt x="1717420" y="369443"/>
                  </a:lnTo>
                  <a:lnTo>
                    <a:pt x="1579371" y="369443"/>
                  </a:lnTo>
                  <a:lnTo>
                    <a:pt x="1579371" y="6223"/>
                  </a:lnTo>
                  <a:close/>
                </a:path>
                <a:path w="3811904" h="375919">
                  <a:moveTo>
                    <a:pt x="819404" y="6223"/>
                  </a:moveTo>
                  <a:lnTo>
                    <a:pt x="973708" y="6223"/>
                  </a:lnTo>
                  <a:lnTo>
                    <a:pt x="1000857" y="6822"/>
                  </a:lnTo>
                  <a:lnTo>
                    <a:pt x="1043199" y="11687"/>
                  </a:lnTo>
                  <a:lnTo>
                    <a:pt x="1082119" y="29543"/>
                  </a:lnTo>
                  <a:lnTo>
                    <a:pt x="1107563" y="63732"/>
                  </a:lnTo>
                  <a:lnTo>
                    <a:pt x="1116457" y="108076"/>
                  </a:lnTo>
                  <a:lnTo>
                    <a:pt x="1114956" y="127579"/>
                  </a:lnTo>
                  <a:lnTo>
                    <a:pt x="1092454" y="175513"/>
                  </a:lnTo>
                  <a:lnTo>
                    <a:pt x="1043001" y="204428"/>
                  </a:lnTo>
                  <a:lnTo>
                    <a:pt x="1020571" y="209169"/>
                  </a:lnTo>
                  <a:lnTo>
                    <a:pt x="1031954" y="216217"/>
                  </a:lnTo>
                  <a:lnTo>
                    <a:pt x="1068272" y="249553"/>
                  </a:lnTo>
                  <a:lnTo>
                    <a:pt x="1101597" y="298576"/>
                  </a:lnTo>
                  <a:lnTo>
                    <a:pt x="1145920" y="369443"/>
                  </a:lnTo>
                  <a:lnTo>
                    <a:pt x="1058291" y="369443"/>
                  </a:lnTo>
                  <a:lnTo>
                    <a:pt x="1005205" y="290449"/>
                  </a:lnTo>
                  <a:lnTo>
                    <a:pt x="992207" y="271182"/>
                  </a:lnTo>
                  <a:lnTo>
                    <a:pt x="966596" y="236982"/>
                  </a:lnTo>
                  <a:lnTo>
                    <a:pt x="929449" y="218836"/>
                  </a:lnTo>
                  <a:lnTo>
                    <a:pt x="907542" y="217805"/>
                  </a:lnTo>
                  <a:lnTo>
                    <a:pt x="892682" y="217805"/>
                  </a:lnTo>
                  <a:lnTo>
                    <a:pt x="892682" y="369443"/>
                  </a:lnTo>
                  <a:lnTo>
                    <a:pt x="819404" y="369443"/>
                  </a:lnTo>
                  <a:lnTo>
                    <a:pt x="819404" y="6223"/>
                  </a:lnTo>
                  <a:close/>
                </a:path>
                <a:path w="3811904" h="375919">
                  <a:moveTo>
                    <a:pt x="483743" y="6223"/>
                  </a:moveTo>
                  <a:lnTo>
                    <a:pt x="772414" y="6223"/>
                  </a:lnTo>
                  <a:lnTo>
                    <a:pt x="772414" y="67563"/>
                  </a:lnTo>
                  <a:lnTo>
                    <a:pt x="664844" y="67563"/>
                  </a:lnTo>
                  <a:lnTo>
                    <a:pt x="664844" y="369443"/>
                  </a:lnTo>
                  <a:lnTo>
                    <a:pt x="591566" y="369443"/>
                  </a:lnTo>
                  <a:lnTo>
                    <a:pt x="591566" y="67563"/>
                  </a:lnTo>
                  <a:lnTo>
                    <a:pt x="483743" y="67563"/>
                  </a:lnTo>
                  <a:lnTo>
                    <a:pt x="483743" y="6223"/>
                  </a:lnTo>
                  <a:close/>
                </a:path>
                <a:path w="3811904" h="375919">
                  <a:moveTo>
                    <a:pt x="144780" y="6223"/>
                  </a:moveTo>
                  <a:lnTo>
                    <a:pt x="216154" y="6223"/>
                  </a:lnTo>
                  <a:lnTo>
                    <a:pt x="364744" y="248793"/>
                  </a:lnTo>
                  <a:lnTo>
                    <a:pt x="364744" y="6223"/>
                  </a:lnTo>
                  <a:lnTo>
                    <a:pt x="432943" y="6223"/>
                  </a:lnTo>
                  <a:lnTo>
                    <a:pt x="432943" y="369443"/>
                  </a:lnTo>
                  <a:lnTo>
                    <a:pt x="359282" y="369443"/>
                  </a:lnTo>
                  <a:lnTo>
                    <a:pt x="212851" y="132587"/>
                  </a:lnTo>
                  <a:lnTo>
                    <a:pt x="212851" y="369443"/>
                  </a:lnTo>
                  <a:lnTo>
                    <a:pt x="144780" y="369443"/>
                  </a:lnTo>
                  <a:lnTo>
                    <a:pt x="144780" y="6223"/>
                  </a:lnTo>
                  <a:close/>
                </a:path>
                <a:path w="3811904" h="375919">
                  <a:moveTo>
                    <a:pt x="0" y="6223"/>
                  </a:moveTo>
                  <a:lnTo>
                    <a:pt x="73406" y="6223"/>
                  </a:lnTo>
                  <a:lnTo>
                    <a:pt x="73406" y="369443"/>
                  </a:lnTo>
                  <a:lnTo>
                    <a:pt x="0" y="369443"/>
                  </a:lnTo>
                  <a:lnTo>
                    <a:pt x="0" y="6223"/>
                  </a:lnTo>
                  <a:close/>
                </a:path>
                <a:path w="3811904" h="375919">
                  <a:moveTo>
                    <a:pt x="3288792" y="0"/>
                  </a:moveTo>
                  <a:lnTo>
                    <a:pt x="3326911" y="3117"/>
                  </a:lnTo>
                  <a:lnTo>
                    <a:pt x="3391197" y="28021"/>
                  </a:lnTo>
                  <a:lnTo>
                    <a:pt x="3438392" y="77094"/>
                  </a:lnTo>
                  <a:lnTo>
                    <a:pt x="3462446" y="146385"/>
                  </a:lnTo>
                  <a:lnTo>
                    <a:pt x="3465449" y="188341"/>
                  </a:lnTo>
                  <a:lnTo>
                    <a:pt x="3462470" y="229889"/>
                  </a:lnTo>
                  <a:lnTo>
                    <a:pt x="3438606" y="298747"/>
                  </a:lnTo>
                  <a:lnTo>
                    <a:pt x="3391767" y="347698"/>
                  </a:lnTo>
                  <a:lnTo>
                    <a:pt x="3327810" y="372550"/>
                  </a:lnTo>
                  <a:lnTo>
                    <a:pt x="3289807" y="375666"/>
                  </a:lnTo>
                  <a:lnTo>
                    <a:pt x="3251325" y="372572"/>
                  </a:lnTo>
                  <a:lnTo>
                    <a:pt x="3186884" y="347858"/>
                  </a:lnTo>
                  <a:lnTo>
                    <a:pt x="3139993" y="299184"/>
                  </a:lnTo>
                  <a:lnTo>
                    <a:pt x="3116129" y="231072"/>
                  </a:lnTo>
                  <a:lnTo>
                    <a:pt x="3113151" y="189992"/>
                  </a:lnTo>
                  <a:lnTo>
                    <a:pt x="3114176" y="163373"/>
                  </a:lnTo>
                  <a:lnTo>
                    <a:pt x="3122420" y="116804"/>
                  </a:lnTo>
                  <a:lnTo>
                    <a:pt x="3144329" y="70532"/>
                  </a:lnTo>
                  <a:lnTo>
                    <a:pt x="3174499" y="36782"/>
                  </a:lnTo>
                  <a:lnTo>
                    <a:pt x="3210433" y="14350"/>
                  </a:lnTo>
                  <a:lnTo>
                    <a:pt x="3247040" y="3603"/>
                  </a:lnTo>
                  <a:lnTo>
                    <a:pt x="3288792" y="0"/>
                  </a:lnTo>
                  <a:close/>
                </a:path>
                <a:path w="3811904" h="375919">
                  <a:moveTo>
                    <a:pt x="2468245" y="0"/>
                  </a:moveTo>
                  <a:lnTo>
                    <a:pt x="2528633" y="9826"/>
                  </a:lnTo>
                  <a:lnTo>
                    <a:pt x="2576448" y="39370"/>
                  </a:lnTo>
                  <a:lnTo>
                    <a:pt x="2606702" y="85750"/>
                  </a:lnTo>
                  <a:lnTo>
                    <a:pt x="2613660" y="106299"/>
                  </a:lnTo>
                  <a:lnTo>
                    <a:pt x="2541016" y="123571"/>
                  </a:lnTo>
                  <a:lnTo>
                    <a:pt x="2536971" y="110212"/>
                  </a:lnTo>
                  <a:lnTo>
                    <a:pt x="2531141" y="98329"/>
                  </a:lnTo>
                  <a:lnTo>
                    <a:pt x="2503404" y="71826"/>
                  </a:lnTo>
                  <a:lnTo>
                    <a:pt x="2464435" y="62611"/>
                  </a:lnTo>
                  <a:lnTo>
                    <a:pt x="2445194" y="64440"/>
                  </a:lnTo>
                  <a:lnTo>
                    <a:pt x="2398903" y="91694"/>
                  </a:lnTo>
                  <a:lnTo>
                    <a:pt x="2380043" y="129619"/>
                  </a:lnTo>
                  <a:lnTo>
                    <a:pt x="2373757" y="185547"/>
                  </a:lnTo>
                  <a:lnTo>
                    <a:pt x="2375304" y="217531"/>
                  </a:lnTo>
                  <a:lnTo>
                    <a:pt x="2387687" y="266592"/>
                  </a:lnTo>
                  <a:lnTo>
                    <a:pt x="2411906" y="296479"/>
                  </a:lnTo>
                  <a:lnTo>
                    <a:pt x="2463038" y="312927"/>
                  </a:lnTo>
                  <a:lnTo>
                    <a:pt x="2477111" y="311763"/>
                  </a:lnTo>
                  <a:lnTo>
                    <a:pt x="2513330" y="294386"/>
                  </a:lnTo>
                  <a:lnTo>
                    <a:pt x="2538225" y="254488"/>
                  </a:lnTo>
                  <a:lnTo>
                    <a:pt x="2543556" y="235838"/>
                  </a:lnTo>
                  <a:lnTo>
                    <a:pt x="2614676" y="258445"/>
                  </a:lnTo>
                  <a:lnTo>
                    <a:pt x="2592879" y="310245"/>
                  </a:lnTo>
                  <a:lnTo>
                    <a:pt x="2560320" y="346710"/>
                  </a:lnTo>
                  <a:lnTo>
                    <a:pt x="2517155" y="368427"/>
                  </a:lnTo>
                  <a:lnTo>
                    <a:pt x="2463800" y="375666"/>
                  </a:lnTo>
                  <a:lnTo>
                    <a:pt x="2429222" y="372572"/>
                  </a:lnTo>
                  <a:lnTo>
                    <a:pt x="2369734" y="347858"/>
                  </a:lnTo>
                  <a:lnTo>
                    <a:pt x="2324445" y="299235"/>
                  </a:lnTo>
                  <a:lnTo>
                    <a:pt x="2301116" y="231608"/>
                  </a:lnTo>
                  <a:lnTo>
                    <a:pt x="2298192" y="191008"/>
                  </a:lnTo>
                  <a:lnTo>
                    <a:pt x="2301120" y="148195"/>
                  </a:lnTo>
                  <a:lnTo>
                    <a:pt x="2309907" y="110442"/>
                  </a:lnTo>
                  <a:lnTo>
                    <a:pt x="2345055" y="50164"/>
                  </a:lnTo>
                  <a:lnTo>
                    <a:pt x="2399268" y="12557"/>
                  </a:lnTo>
                  <a:lnTo>
                    <a:pt x="2431905" y="3141"/>
                  </a:lnTo>
                  <a:lnTo>
                    <a:pt x="2468245" y="0"/>
                  </a:lnTo>
                  <a:close/>
                </a:path>
                <a:path w="3811904" h="375919">
                  <a:moveTo>
                    <a:pt x="1345692" y="0"/>
                  </a:moveTo>
                  <a:lnTo>
                    <a:pt x="1383811" y="3117"/>
                  </a:lnTo>
                  <a:lnTo>
                    <a:pt x="1448097" y="28021"/>
                  </a:lnTo>
                  <a:lnTo>
                    <a:pt x="1495292" y="77094"/>
                  </a:lnTo>
                  <a:lnTo>
                    <a:pt x="1519346" y="146385"/>
                  </a:lnTo>
                  <a:lnTo>
                    <a:pt x="1522348" y="188341"/>
                  </a:lnTo>
                  <a:lnTo>
                    <a:pt x="1519370" y="229889"/>
                  </a:lnTo>
                  <a:lnTo>
                    <a:pt x="1495506" y="298747"/>
                  </a:lnTo>
                  <a:lnTo>
                    <a:pt x="1448667" y="347698"/>
                  </a:lnTo>
                  <a:lnTo>
                    <a:pt x="1384710" y="372550"/>
                  </a:lnTo>
                  <a:lnTo>
                    <a:pt x="1346708" y="375666"/>
                  </a:lnTo>
                  <a:lnTo>
                    <a:pt x="1308225" y="372572"/>
                  </a:lnTo>
                  <a:lnTo>
                    <a:pt x="1243784" y="347858"/>
                  </a:lnTo>
                  <a:lnTo>
                    <a:pt x="1196893" y="299184"/>
                  </a:lnTo>
                  <a:lnTo>
                    <a:pt x="1173029" y="231072"/>
                  </a:lnTo>
                  <a:lnTo>
                    <a:pt x="1170051" y="189992"/>
                  </a:lnTo>
                  <a:lnTo>
                    <a:pt x="1171076" y="163373"/>
                  </a:lnTo>
                  <a:lnTo>
                    <a:pt x="1179320" y="116804"/>
                  </a:lnTo>
                  <a:lnTo>
                    <a:pt x="1201229" y="70532"/>
                  </a:lnTo>
                  <a:lnTo>
                    <a:pt x="1231399" y="36782"/>
                  </a:lnTo>
                  <a:lnTo>
                    <a:pt x="1267333" y="14350"/>
                  </a:lnTo>
                  <a:lnTo>
                    <a:pt x="1303940" y="3603"/>
                  </a:lnTo>
                  <a:lnTo>
                    <a:pt x="1345692" y="0"/>
                  </a:lnTo>
                  <a:close/>
                </a:path>
              </a:pathLst>
            </a:custGeom>
            <a:ln w="18288">
              <a:solidFill>
                <a:srgbClr val="FFFBFB"/>
              </a:solidFill>
            </a:ln>
          </p:spPr>
          <p:txBody>
            <a:bodyPr wrap="square" lIns="0" tIns="0" rIns="0" bIns="0" rtlCol="0"/>
            <a:lstStyle/>
            <a:p>
              <a:endParaRPr/>
            </a:p>
          </p:txBody>
        </p:sp>
      </p:grpSp>
      <p:sp>
        <p:nvSpPr>
          <p:cNvPr id="10" name="object 10"/>
          <p:cNvSpPr/>
          <p:nvPr/>
        </p:nvSpPr>
        <p:spPr>
          <a:xfrm>
            <a:off x="5334000" y="1524000"/>
            <a:ext cx="3157474" cy="268287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BSE Class 12 Biology Biodiversity and Conservation Concept Map"/>
          <p:cNvPicPr>
            <a:picLocks noChangeAspect="1" noChangeArrowheads="1"/>
          </p:cNvPicPr>
          <p:nvPr/>
        </p:nvPicPr>
        <p:blipFill>
          <a:blip r:embed="rId2"/>
          <a:srcRect/>
          <a:stretch>
            <a:fillRect/>
          </a:stretch>
        </p:blipFill>
        <p:spPr bwMode="auto">
          <a:xfrm>
            <a:off x="384175" y="427036"/>
            <a:ext cx="8455025" cy="6049964"/>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odiversity and Conservation - Study Material for NEET (AIPMT) &amp; Medical  Exams | askIITians"/>
          <p:cNvPicPr>
            <a:picLocks noChangeAspect="1" noChangeArrowheads="1"/>
          </p:cNvPicPr>
          <p:nvPr/>
        </p:nvPicPr>
        <p:blipFill>
          <a:blip r:embed="rId2"/>
          <a:srcRect/>
          <a:stretch>
            <a:fillRect/>
          </a:stretch>
        </p:blipFill>
        <p:spPr bwMode="auto">
          <a:xfrm>
            <a:off x="155574" y="777875"/>
            <a:ext cx="8683625" cy="547052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540" y="1549653"/>
            <a:ext cx="7112634" cy="2814955"/>
          </a:xfrm>
          <a:prstGeom prst="rect">
            <a:avLst/>
          </a:prstGeom>
        </p:spPr>
        <p:txBody>
          <a:bodyPr vert="horz" wrap="square" lIns="0" tIns="88900" rIns="0" bIns="0" rtlCol="0">
            <a:spAutoFit/>
          </a:bodyPr>
          <a:lstStyle/>
          <a:p>
            <a:pPr marL="285750" indent="-273685" algn="just">
              <a:lnSpc>
                <a:spcPct val="100000"/>
              </a:lnSpc>
              <a:spcBef>
                <a:spcPts val="700"/>
              </a:spcBef>
              <a:buClr>
                <a:srgbClr val="FD8537"/>
              </a:buClr>
              <a:buSzPct val="68750"/>
              <a:buFont typeface="Wingdings"/>
              <a:buChar char=""/>
              <a:tabLst>
                <a:tab pos="286385" algn="l"/>
              </a:tabLst>
            </a:pPr>
            <a:r>
              <a:rPr sz="2400" dirty="0">
                <a:latin typeface="Arial"/>
                <a:cs typeface="Arial"/>
              </a:rPr>
              <a:t>The </a:t>
            </a:r>
            <a:r>
              <a:rPr sz="2400" spc="-5" dirty="0">
                <a:latin typeface="Arial"/>
                <a:cs typeface="Arial"/>
              </a:rPr>
              <a:t>Earth Summit held in Rio de Janeiro in</a:t>
            </a:r>
            <a:r>
              <a:rPr sz="2400" spc="90" dirty="0">
                <a:latin typeface="Arial"/>
                <a:cs typeface="Arial"/>
              </a:rPr>
              <a:t> </a:t>
            </a:r>
            <a:r>
              <a:rPr sz="2400" spc="-5" dirty="0">
                <a:latin typeface="Arial"/>
                <a:cs typeface="Arial"/>
              </a:rPr>
              <a:t>1992.</a:t>
            </a:r>
            <a:endParaRPr sz="2400">
              <a:latin typeface="Arial"/>
              <a:cs typeface="Arial"/>
            </a:endParaRPr>
          </a:p>
          <a:p>
            <a:pPr marL="363220" indent="-351155" algn="just">
              <a:lnSpc>
                <a:spcPct val="100000"/>
              </a:lnSpc>
              <a:spcBef>
                <a:spcPts val="600"/>
              </a:spcBef>
              <a:buClr>
                <a:srgbClr val="FD8537"/>
              </a:buClr>
              <a:buSzPct val="68750"/>
              <a:buFont typeface="Wingdings"/>
              <a:buChar char=""/>
              <a:tabLst>
                <a:tab pos="363220" algn="l"/>
                <a:tab pos="363855" algn="l"/>
              </a:tabLst>
            </a:pPr>
            <a:r>
              <a:rPr sz="2400" spc="-5" dirty="0">
                <a:latin typeface="Arial"/>
                <a:cs typeface="Arial"/>
              </a:rPr>
              <a:t>The </a:t>
            </a:r>
            <a:r>
              <a:rPr sz="2400" spc="-10" dirty="0">
                <a:latin typeface="Arial"/>
                <a:cs typeface="Arial"/>
              </a:rPr>
              <a:t>World </a:t>
            </a:r>
            <a:r>
              <a:rPr sz="2400" dirty="0">
                <a:latin typeface="Arial"/>
                <a:cs typeface="Arial"/>
              </a:rPr>
              <a:t>Summit on </a:t>
            </a:r>
            <a:r>
              <a:rPr sz="2400" spc="-5" dirty="0">
                <a:latin typeface="Arial"/>
                <a:cs typeface="Arial"/>
              </a:rPr>
              <a:t>Sustainable</a:t>
            </a:r>
            <a:r>
              <a:rPr sz="2400" spc="20" dirty="0">
                <a:latin typeface="Arial"/>
                <a:cs typeface="Arial"/>
              </a:rPr>
              <a:t> </a:t>
            </a:r>
            <a:r>
              <a:rPr sz="2400" spc="-5" dirty="0">
                <a:latin typeface="Arial"/>
                <a:cs typeface="Arial"/>
              </a:rPr>
              <a:t>Development</a:t>
            </a:r>
            <a:endParaRPr sz="2400">
              <a:latin typeface="Arial"/>
              <a:cs typeface="Arial"/>
            </a:endParaRPr>
          </a:p>
          <a:p>
            <a:pPr marL="285750" algn="just">
              <a:lnSpc>
                <a:spcPct val="100000"/>
              </a:lnSpc>
            </a:pPr>
            <a:r>
              <a:rPr sz="2400" spc="-5" dirty="0">
                <a:latin typeface="Arial"/>
                <a:cs typeface="Arial"/>
              </a:rPr>
              <a:t>held in Johannesburg, South </a:t>
            </a:r>
            <a:r>
              <a:rPr sz="2400" dirty="0">
                <a:latin typeface="Arial"/>
                <a:cs typeface="Arial"/>
              </a:rPr>
              <a:t>Africa </a:t>
            </a:r>
            <a:r>
              <a:rPr sz="2400" spc="-5" dirty="0">
                <a:latin typeface="Arial"/>
                <a:cs typeface="Arial"/>
              </a:rPr>
              <a:t>in 2002</a:t>
            </a:r>
            <a:r>
              <a:rPr sz="2400" spc="-65" dirty="0">
                <a:latin typeface="Arial"/>
                <a:cs typeface="Arial"/>
              </a:rPr>
              <a:t> </a:t>
            </a:r>
            <a:r>
              <a:rPr sz="2400" dirty="0">
                <a:latin typeface="Arial"/>
                <a:cs typeface="Arial"/>
              </a:rPr>
              <a:t>.</a:t>
            </a:r>
            <a:endParaRPr sz="2400">
              <a:latin typeface="Arial"/>
              <a:cs typeface="Arial"/>
            </a:endParaRPr>
          </a:p>
          <a:p>
            <a:pPr marL="285750" marR="5080" indent="-273685" algn="just">
              <a:lnSpc>
                <a:spcPct val="100000"/>
              </a:lnSpc>
              <a:spcBef>
                <a:spcPts val="600"/>
              </a:spcBef>
              <a:buClr>
                <a:srgbClr val="FD8537"/>
              </a:buClr>
              <a:buSzPct val="68750"/>
              <a:buFont typeface="Wingdings"/>
              <a:buChar char=""/>
              <a:tabLst>
                <a:tab pos="367665" algn="l"/>
                <a:tab pos="368300" algn="l"/>
              </a:tabLst>
            </a:pPr>
            <a:r>
              <a:rPr dirty="0"/>
              <a:t>	</a:t>
            </a:r>
            <a:r>
              <a:rPr sz="2400" dirty="0">
                <a:latin typeface="Arial"/>
                <a:cs typeface="Arial"/>
              </a:rPr>
              <a:t>In </a:t>
            </a:r>
            <a:r>
              <a:rPr sz="2400" spc="-5" dirty="0">
                <a:latin typeface="Arial"/>
                <a:cs typeface="Arial"/>
              </a:rPr>
              <a:t>this </a:t>
            </a:r>
            <a:r>
              <a:rPr sz="2400" dirty="0">
                <a:latin typeface="Arial"/>
                <a:cs typeface="Arial"/>
              </a:rPr>
              <a:t>Summit, </a:t>
            </a:r>
            <a:r>
              <a:rPr sz="2400" spc="-5" dirty="0">
                <a:latin typeface="Arial"/>
                <a:cs typeface="Arial"/>
              </a:rPr>
              <a:t>190 countries pledged their  commitment to reduce </a:t>
            </a:r>
            <a:r>
              <a:rPr sz="2400" dirty="0">
                <a:latin typeface="Arial"/>
                <a:cs typeface="Arial"/>
              </a:rPr>
              <a:t>the current rate of  </a:t>
            </a:r>
            <a:r>
              <a:rPr sz="2400" spc="-5" dirty="0">
                <a:latin typeface="Arial"/>
                <a:cs typeface="Arial"/>
              </a:rPr>
              <a:t>biodiversity loss </a:t>
            </a:r>
            <a:r>
              <a:rPr sz="2400" dirty="0">
                <a:latin typeface="Arial"/>
                <a:cs typeface="Arial"/>
              </a:rPr>
              <a:t>at </a:t>
            </a:r>
            <a:r>
              <a:rPr sz="2400" spc="-5" dirty="0">
                <a:latin typeface="Arial"/>
                <a:cs typeface="Arial"/>
              </a:rPr>
              <a:t>global, regional and local levels  by</a:t>
            </a:r>
            <a:r>
              <a:rPr sz="2400" spc="-15" dirty="0">
                <a:latin typeface="Arial"/>
                <a:cs typeface="Arial"/>
              </a:rPr>
              <a:t> </a:t>
            </a:r>
            <a:r>
              <a:rPr sz="2400" spc="-5" dirty="0">
                <a:latin typeface="Arial"/>
                <a:cs typeface="Arial"/>
              </a:rPr>
              <a:t>2010.</a:t>
            </a:r>
            <a:endParaRPr sz="2400">
              <a:latin typeface="Arial"/>
              <a:cs typeface="Arial"/>
            </a:endParaRPr>
          </a:p>
        </p:txBody>
      </p:sp>
      <p:grpSp>
        <p:nvGrpSpPr>
          <p:cNvPr id="3" name="object 3"/>
          <p:cNvGrpSpPr/>
          <p:nvPr/>
        </p:nvGrpSpPr>
        <p:grpSpPr>
          <a:xfrm>
            <a:off x="1663700" y="523875"/>
            <a:ext cx="5969000" cy="621665"/>
            <a:chOff x="1663700" y="523875"/>
            <a:chExt cx="5969000" cy="621665"/>
          </a:xfrm>
        </p:grpSpPr>
        <p:sp>
          <p:nvSpPr>
            <p:cNvPr id="4" name="object 4"/>
            <p:cNvSpPr/>
            <p:nvPr/>
          </p:nvSpPr>
          <p:spPr>
            <a:xfrm>
              <a:off x="1676400" y="609625"/>
              <a:ext cx="5943600" cy="523240"/>
            </a:xfrm>
            <a:custGeom>
              <a:avLst/>
              <a:gdLst/>
              <a:ahLst/>
              <a:cxnLst/>
              <a:rect l="l" t="t" r="r" b="b"/>
              <a:pathLst>
                <a:path w="5943600" h="523240">
                  <a:moveTo>
                    <a:pt x="0" y="523214"/>
                  </a:moveTo>
                  <a:lnTo>
                    <a:pt x="5943600" y="523214"/>
                  </a:lnTo>
                  <a:lnTo>
                    <a:pt x="5943600" y="0"/>
                  </a:lnTo>
                  <a:lnTo>
                    <a:pt x="0" y="0"/>
                  </a:lnTo>
                  <a:lnTo>
                    <a:pt x="0" y="523214"/>
                  </a:lnTo>
                  <a:close/>
                </a:path>
              </a:pathLst>
            </a:custGeom>
            <a:ln w="25400">
              <a:solidFill>
                <a:srgbClr val="7597D9"/>
              </a:solidFill>
            </a:ln>
          </p:spPr>
          <p:txBody>
            <a:bodyPr wrap="square" lIns="0" tIns="0" rIns="0" bIns="0" rtlCol="0"/>
            <a:lstStyle/>
            <a:p>
              <a:endParaRPr/>
            </a:p>
          </p:txBody>
        </p:sp>
        <p:sp>
          <p:nvSpPr>
            <p:cNvPr id="5" name="object 5"/>
            <p:cNvSpPr/>
            <p:nvPr/>
          </p:nvSpPr>
          <p:spPr>
            <a:xfrm>
              <a:off x="2000250" y="523875"/>
              <a:ext cx="5286375" cy="581025"/>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OT SPOTS OF BIODIVERSITY"/>
          <p:cNvPicPr>
            <a:picLocks noChangeAspect="1" noChangeArrowheads="1"/>
          </p:cNvPicPr>
          <p:nvPr/>
        </p:nvPicPr>
        <p:blipFill>
          <a:blip r:embed="rId2"/>
          <a:srcRect/>
          <a:stretch>
            <a:fillRect/>
          </a:stretch>
        </p:blipFill>
        <p:spPr bwMode="auto">
          <a:xfrm>
            <a:off x="231775" y="304801"/>
            <a:ext cx="8455025" cy="63246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661720"/>
          </a:xfrm>
        </p:spPr>
        <p:txBody>
          <a:bodyPr/>
          <a:lstStyle/>
          <a:p>
            <a:pPr algn="ctr"/>
            <a:r>
              <a:rPr lang="en-US" dirty="0" smtClean="0"/>
              <a:t>BIODIVERSITY HOTSPOTS </a:t>
            </a:r>
            <a:endParaRPr lang="en-US" dirty="0"/>
          </a:p>
        </p:txBody>
      </p:sp>
      <p:sp>
        <p:nvSpPr>
          <p:cNvPr id="3" name="Rectangle 2"/>
          <p:cNvSpPr/>
          <p:nvPr/>
        </p:nvSpPr>
        <p:spPr>
          <a:xfrm>
            <a:off x="381000" y="1066800"/>
            <a:ext cx="8382000" cy="5016758"/>
          </a:xfrm>
          <a:prstGeom prst="rect">
            <a:avLst/>
          </a:prstGeom>
        </p:spPr>
        <p:txBody>
          <a:bodyPr wrap="square">
            <a:spAutoFit/>
          </a:bodyPr>
          <a:lstStyle/>
          <a:p>
            <a:pPr algn="just">
              <a:buFont typeface="Wingdings" pitchFamily="2" charset="2"/>
              <a:buChar char="§"/>
            </a:pPr>
            <a:r>
              <a:rPr lang="en-US" sz="2000" dirty="0" smtClean="0"/>
              <a:t>Biodiversity hotspots are Earth’s most biologically rich—yet threatened—terrestrial regions.</a:t>
            </a:r>
          </a:p>
          <a:p>
            <a:pPr algn="just">
              <a:buFont typeface="Wingdings" pitchFamily="2" charset="2"/>
              <a:buChar char="§"/>
            </a:pPr>
            <a:r>
              <a:rPr lang="en-US" sz="2000" dirty="0" smtClean="0"/>
              <a:t>To qualify as a biodiversity hotspot, an area must meet two strict criteria:</a:t>
            </a:r>
          </a:p>
          <a:p>
            <a:pPr algn="just"/>
            <a:r>
              <a:rPr lang="en-US" sz="2000" dirty="0" smtClean="0"/>
              <a:t> 	1.Contain at least 1,500 species of vascular plants found nowhere else on Earth (known as "endemic" species).</a:t>
            </a:r>
          </a:p>
          <a:p>
            <a:pPr algn="just"/>
            <a:r>
              <a:rPr lang="en-US" sz="2000" dirty="0" smtClean="0"/>
              <a:t>	2.Have lost at least 70 percent of its primary native vegetation.</a:t>
            </a:r>
          </a:p>
          <a:p>
            <a:pPr algn="just">
              <a:buFont typeface="Wingdings" pitchFamily="2" charset="2"/>
              <a:buChar char="§"/>
            </a:pPr>
            <a:r>
              <a:rPr lang="en-US" sz="2000" dirty="0" smtClean="0"/>
              <a:t>Many of the biodiversity hotspots exceed the two criteria. For example, both the </a:t>
            </a:r>
            <a:r>
              <a:rPr lang="en-US" sz="2000" dirty="0" err="1" smtClean="0"/>
              <a:t>Sundaland</a:t>
            </a:r>
            <a:r>
              <a:rPr lang="en-US" sz="2000" dirty="0" smtClean="0"/>
              <a:t> Hotspot in Southeast Asia and the Tropical Andes Hotspot in South America have about 15,000 endemic plant species. The loss of vegetation in some hotspots has reached a startling 95 percent.</a:t>
            </a:r>
          </a:p>
          <a:p>
            <a:pPr algn="just">
              <a:buFont typeface="Wingdings" pitchFamily="2" charset="2"/>
              <a:buChar char="§"/>
            </a:pPr>
            <a:r>
              <a:rPr lang="en-US" sz="2000" dirty="0" smtClean="0"/>
              <a:t>Maximum protection certain ‘biodiversity hotspots’ regions with very high levels of species richness and high degree of </a:t>
            </a:r>
            <a:r>
              <a:rPr lang="en-US" sz="2000" b="1" dirty="0" smtClean="0"/>
              <a:t>endemism (that is, species confined to that region </a:t>
            </a:r>
            <a:r>
              <a:rPr lang="en-US" sz="2000" dirty="0" smtClean="0"/>
              <a:t>and not found anywhere else).</a:t>
            </a:r>
          </a:p>
          <a:p>
            <a:pPr algn="just">
              <a:buFont typeface="Wingdings" pitchFamily="2" charset="2"/>
              <a:buChar char="§"/>
            </a:pPr>
            <a:r>
              <a:rPr lang="en-US" sz="2000" dirty="0" smtClean="0"/>
              <a:t> Initially 25 biodiversity hotspots were identified but subsequently nine more have been added to the list, bringing the total number of biodiversity hotspots in the world to 34. These hotspots are also regions of accelerated habitat loss.</a:t>
            </a:r>
            <a:endParaRPr lang="en-US"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descr="Ramsar Convention | Ramsar Wetland Sites in India for Prelims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9396" name="AutoShape 4" descr="Ramsar Convention | Ramsar Wetland Sites in India for Prelims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9397" name="Picture 5"/>
          <p:cNvPicPr>
            <a:picLocks noChangeAspect="1" noChangeArrowheads="1"/>
          </p:cNvPicPr>
          <p:nvPr/>
        </p:nvPicPr>
        <p:blipFill>
          <a:blip r:embed="rId2"/>
          <a:srcRect/>
          <a:stretch>
            <a:fillRect/>
          </a:stretch>
        </p:blipFill>
        <p:spPr bwMode="auto">
          <a:xfrm>
            <a:off x="762000" y="381000"/>
            <a:ext cx="8077200" cy="61722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0280"/>
            <a:ext cx="8001000" cy="661720"/>
          </a:xfrm>
        </p:spPr>
        <p:txBody>
          <a:bodyPr/>
          <a:lstStyle/>
          <a:p>
            <a:pPr algn="ctr"/>
            <a:r>
              <a:rPr lang="en-US" dirty="0" smtClean="0"/>
              <a:t>HOT SPOTS IN INDIA</a:t>
            </a:r>
            <a:endParaRPr lang="en-US" dirty="0"/>
          </a:p>
        </p:txBody>
      </p:sp>
      <p:sp>
        <p:nvSpPr>
          <p:cNvPr id="3" name="Rectangle 2"/>
          <p:cNvSpPr/>
          <p:nvPr/>
        </p:nvSpPr>
        <p:spPr>
          <a:xfrm>
            <a:off x="685800" y="1219200"/>
            <a:ext cx="8001000" cy="4832092"/>
          </a:xfrm>
          <a:prstGeom prst="rect">
            <a:avLst/>
          </a:prstGeom>
        </p:spPr>
        <p:txBody>
          <a:bodyPr wrap="square">
            <a:spAutoFit/>
          </a:bodyPr>
          <a:lstStyle/>
          <a:p>
            <a:pPr algn="just">
              <a:buFont typeface="Wingdings" pitchFamily="2" charset="2"/>
              <a:buChar char="Ø"/>
            </a:pPr>
            <a:r>
              <a:rPr lang="en-US" sz="2800" dirty="0" smtClean="0"/>
              <a:t>Three of these hotspots – </a:t>
            </a:r>
          </a:p>
          <a:p>
            <a:pPr lvl="1" algn="just">
              <a:buFont typeface="Wingdings" pitchFamily="2" charset="2"/>
              <a:buChar char="Ø"/>
            </a:pPr>
            <a:r>
              <a:rPr lang="en-US" sz="2800" dirty="0" smtClean="0"/>
              <a:t>Western Ghats and Sri Lanka, </a:t>
            </a:r>
          </a:p>
          <a:p>
            <a:pPr lvl="1" algn="just">
              <a:buFont typeface="Wingdings" pitchFamily="2" charset="2"/>
              <a:buChar char="Ø"/>
            </a:pPr>
            <a:r>
              <a:rPr lang="en-US" sz="2800" dirty="0" smtClean="0"/>
              <a:t>Indo-Burma and Himalaya – cover our country’s exceptionally high biodiversity regions.</a:t>
            </a:r>
          </a:p>
          <a:p>
            <a:pPr lvl="1" algn="just">
              <a:buFont typeface="Wingdings" pitchFamily="2" charset="2"/>
              <a:buChar char="Ø"/>
            </a:pPr>
            <a:r>
              <a:rPr lang="en-US" sz="2800" dirty="0" err="1" smtClean="0"/>
              <a:t>Sundaland</a:t>
            </a:r>
            <a:r>
              <a:rPr lang="en-US" sz="2800" dirty="0" smtClean="0"/>
              <a:t> </a:t>
            </a:r>
          </a:p>
          <a:p>
            <a:pPr algn="just">
              <a:buFont typeface="Wingdings" pitchFamily="2" charset="2"/>
              <a:buChar char="Ø"/>
            </a:pPr>
            <a:r>
              <a:rPr lang="en-US" sz="2800" dirty="0" smtClean="0"/>
              <a:t>Although all the biodiversity hotspots put together cover less than 2 percent of the earth’s land area, the number of species they collectively </a:t>
            </a:r>
            <a:r>
              <a:rPr lang="en-US" sz="2800" dirty="0" err="1" smtClean="0"/>
              <a:t>harbour</a:t>
            </a:r>
            <a:r>
              <a:rPr lang="en-US" sz="2800" dirty="0" smtClean="0"/>
              <a:t> is extremely high and strict protection of these hotspots could reduce the ongoing mass extinctions by almost 30 per cent.</a:t>
            </a:r>
            <a:endParaRPr lang="en-US"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794" y="-20320"/>
            <a:ext cx="4566411" cy="661720"/>
          </a:xfrm>
        </p:spPr>
        <p:txBody>
          <a:bodyPr/>
          <a:lstStyle/>
          <a:p>
            <a:r>
              <a:rPr lang="en-US" dirty="0" smtClean="0"/>
              <a:t>RANSAR SITES</a:t>
            </a:r>
            <a:endParaRPr lang="en-US" dirty="0"/>
          </a:p>
        </p:txBody>
      </p:sp>
      <p:sp>
        <p:nvSpPr>
          <p:cNvPr id="60418" name="AutoShape 2" descr="Ramsar Convention | Ramsar Wetland Sites in India for Prelims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0420" name="Picture 4" descr="10 more wetlands from India get the Ramsar site tag | Odisha Breaking News  | Odisha News | Latest Odisha News| Odisha Diary"/>
          <p:cNvPicPr>
            <a:picLocks noChangeAspect="1" noChangeArrowheads="1"/>
          </p:cNvPicPr>
          <p:nvPr/>
        </p:nvPicPr>
        <p:blipFill>
          <a:blip r:embed="rId2" cstate="print"/>
          <a:srcRect/>
          <a:stretch>
            <a:fillRect/>
          </a:stretch>
        </p:blipFill>
        <p:spPr bwMode="auto">
          <a:xfrm>
            <a:off x="155575" y="2514600"/>
            <a:ext cx="5603971" cy="3444874"/>
          </a:xfrm>
          <a:prstGeom prst="rect">
            <a:avLst/>
          </a:prstGeom>
          <a:noFill/>
        </p:spPr>
      </p:pic>
      <p:pic>
        <p:nvPicPr>
          <p:cNvPr id="60422" name="Picture 6" descr="Maharashtra's Nandur Madhmeshwar wetland enters list of 'Ramsar sites' -  Republic World"/>
          <p:cNvPicPr>
            <a:picLocks noChangeAspect="1" noChangeArrowheads="1"/>
          </p:cNvPicPr>
          <p:nvPr/>
        </p:nvPicPr>
        <p:blipFill>
          <a:blip r:embed="rId3"/>
          <a:srcRect/>
          <a:stretch>
            <a:fillRect/>
          </a:stretch>
        </p:blipFill>
        <p:spPr bwMode="auto">
          <a:xfrm>
            <a:off x="2954507" y="750887"/>
            <a:ext cx="5351293" cy="3059113"/>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Env ministry sitting over 2 Ramsar site proposals in Maha | Nagpur News -  Times of India"/>
          <p:cNvPicPr>
            <a:picLocks noChangeAspect="1" noChangeArrowheads="1"/>
          </p:cNvPicPr>
          <p:nvPr/>
        </p:nvPicPr>
        <p:blipFill>
          <a:blip r:embed="rId2"/>
          <a:srcRect/>
          <a:stretch>
            <a:fillRect/>
          </a:stretch>
        </p:blipFill>
        <p:spPr bwMode="auto">
          <a:xfrm>
            <a:off x="536575" y="427037"/>
            <a:ext cx="7921625" cy="5897563"/>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10 more Indian wetlands get global importance tag | India News - Times of  India"/>
          <p:cNvPicPr>
            <a:picLocks noChangeAspect="1" noChangeArrowheads="1"/>
          </p:cNvPicPr>
          <p:nvPr/>
        </p:nvPicPr>
        <p:blipFill>
          <a:blip r:embed="rId2"/>
          <a:srcRect/>
          <a:stretch>
            <a:fillRect/>
          </a:stretch>
        </p:blipFill>
        <p:spPr bwMode="auto">
          <a:xfrm>
            <a:off x="307975" y="419100"/>
            <a:ext cx="8226425" cy="58293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11300" y="238125"/>
            <a:ext cx="5816600" cy="838200"/>
            <a:chOff x="1511300" y="238125"/>
            <a:chExt cx="5816600" cy="838200"/>
          </a:xfrm>
        </p:grpSpPr>
        <p:sp>
          <p:nvSpPr>
            <p:cNvPr id="3" name="object 3"/>
            <p:cNvSpPr/>
            <p:nvPr/>
          </p:nvSpPr>
          <p:spPr>
            <a:xfrm>
              <a:off x="1524000" y="380974"/>
              <a:ext cx="5791200" cy="646430"/>
            </a:xfrm>
            <a:custGeom>
              <a:avLst/>
              <a:gdLst/>
              <a:ahLst/>
              <a:cxnLst/>
              <a:rect l="l" t="t" r="r" b="b"/>
              <a:pathLst>
                <a:path w="5791200" h="646430">
                  <a:moveTo>
                    <a:pt x="0" y="646328"/>
                  </a:moveTo>
                  <a:lnTo>
                    <a:pt x="5791200" y="646328"/>
                  </a:lnTo>
                  <a:lnTo>
                    <a:pt x="5791200" y="0"/>
                  </a:lnTo>
                  <a:lnTo>
                    <a:pt x="0" y="0"/>
                  </a:lnTo>
                  <a:lnTo>
                    <a:pt x="0" y="646328"/>
                  </a:lnTo>
                  <a:close/>
                </a:path>
              </a:pathLst>
            </a:custGeom>
            <a:ln w="25400">
              <a:solidFill>
                <a:srgbClr val="000000"/>
              </a:solidFill>
            </a:ln>
          </p:spPr>
          <p:txBody>
            <a:bodyPr wrap="square" lIns="0" tIns="0" rIns="0" bIns="0" rtlCol="0"/>
            <a:lstStyle/>
            <a:p>
              <a:endParaRPr/>
            </a:p>
          </p:txBody>
        </p:sp>
        <p:sp>
          <p:nvSpPr>
            <p:cNvPr id="4" name="object 4"/>
            <p:cNvSpPr/>
            <p:nvPr/>
          </p:nvSpPr>
          <p:spPr>
            <a:xfrm>
              <a:off x="1704975" y="238125"/>
              <a:ext cx="5419725" cy="838200"/>
            </a:xfrm>
            <a:prstGeom prst="rect">
              <a:avLst/>
            </a:prstGeom>
            <a:blipFill>
              <a:blip r:embed="rId2" cstate="print"/>
              <a:stretch>
                <a:fillRect/>
              </a:stretch>
            </a:blipFill>
          </p:spPr>
          <p:txBody>
            <a:bodyPr wrap="square" lIns="0" tIns="0" rIns="0" bIns="0" rtlCol="0"/>
            <a:lstStyle/>
            <a:p>
              <a:endParaRPr/>
            </a:p>
          </p:txBody>
        </p:sp>
      </p:grpSp>
      <p:grpSp>
        <p:nvGrpSpPr>
          <p:cNvPr id="5" name="object 5"/>
          <p:cNvGrpSpPr/>
          <p:nvPr/>
        </p:nvGrpSpPr>
        <p:grpSpPr>
          <a:xfrm>
            <a:off x="1866900" y="2962275"/>
            <a:ext cx="5324475" cy="1571625"/>
            <a:chOff x="1866900" y="2962275"/>
            <a:chExt cx="5324475" cy="1571625"/>
          </a:xfrm>
        </p:grpSpPr>
        <p:sp>
          <p:nvSpPr>
            <p:cNvPr id="6" name="object 6"/>
            <p:cNvSpPr/>
            <p:nvPr/>
          </p:nvSpPr>
          <p:spPr>
            <a:xfrm>
              <a:off x="4476750" y="4143375"/>
              <a:ext cx="2714625" cy="37147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457700" y="4124325"/>
              <a:ext cx="161925" cy="40957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66900" y="4124325"/>
              <a:ext cx="2657475" cy="409575"/>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962275" y="2962275"/>
              <a:ext cx="3057525" cy="1295400"/>
            </a:xfrm>
            <a:prstGeom prst="rect">
              <a:avLst/>
            </a:prstGeom>
            <a:blipFill>
              <a:blip r:embed="rId6" cstate="print"/>
              <a:stretch>
                <a:fillRect/>
              </a:stretch>
            </a:blipFill>
          </p:spPr>
          <p:txBody>
            <a:bodyPr wrap="square" lIns="0" tIns="0" rIns="0" bIns="0" rtlCol="0"/>
            <a:lstStyle/>
            <a:p>
              <a:endParaRPr/>
            </a:p>
          </p:txBody>
        </p:sp>
      </p:grpSp>
      <p:sp>
        <p:nvSpPr>
          <p:cNvPr id="10" name="object 10"/>
          <p:cNvSpPr txBox="1"/>
          <p:nvPr/>
        </p:nvSpPr>
        <p:spPr>
          <a:xfrm>
            <a:off x="711200" y="1421028"/>
            <a:ext cx="7077075" cy="2607945"/>
          </a:xfrm>
          <a:prstGeom prst="rect">
            <a:avLst/>
          </a:prstGeom>
        </p:spPr>
        <p:txBody>
          <a:bodyPr vert="horz" wrap="square" lIns="0" tIns="12700" rIns="0" bIns="0" rtlCol="0">
            <a:spAutoFit/>
          </a:bodyPr>
          <a:lstStyle/>
          <a:p>
            <a:pPr marL="203200" marR="5080" indent="-190500">
              <a:lnSpc>
                <a:spcPct val="130000"/>
              </a:lnSpc>
              <a:spcBef>
                <a:spcPts val="100"/>
              </a:spcBef>
            </a:pPr>
            <a:r>
              <a:rPr sz="2500" spc="-5" dirty="0">
                <a:latin typeface="Arial"/>
                <a:cs typeface="Arial"/>
              </a:rPr>
              <a:t>The biological diversity includes three inter-related  hierarchical levels</a:t>
            </a:r>
            <a:r>
              <a:rPr sz="2500" spc="-20" dirty="0">
                <a:latin typeface="Arial"/>
                <a:cs typeface="Arial"/>
              </a:rPr>
              <a:t> </a:t>
            </a:r>
            <a:r>
              <a:rPr sz="2500" spc="-5" dirty="0">
                <a:latin typeface="Arial"/>
                <a:cs typeface="Arial"/>
              </a:rPr>
              <a:t>:</a:t>
            </a:r>
            <a:endParaRPr sz="2500">
              <a:latin typeface="Arial"/>
              <a:cs typeface="Arial"/>
            </a:endParaRPr>
          </a:p>
          <a:p>
            <a:pPr>
              <a:lnSpc>
                <a:spcPct val="100000"/>
              </a:lnSpc>
            </a:pPr>
            <a:endParaRPr sz="2800">
              <a:latin typeface="Arial"/>
              <a:cs typeface="Arial"/>
            </a:endParaRPr>
          </a:p>
          <a:p>
            <a:pPr>
              <a:lnSpc>
                <a:spcPct val="100000"/>
              </a:lnSpc>
              <a:spcBef>
                <a:spcPts val="10"/>
              </a:spcBef>
            </a:pPr>
            <a:endParaRPr sz="2350">
              <a:latin typeface="Arial"/>
              <a:cs typeface="Arial"/>
            </a:endParaRPr>
          </a:p>
          <a:p>
            <a:pPr marL="2926080" marR="2313305" indent="-113664">
              <a:lnSpc>
                <a:spcPts val="3310"/>
              </a:lnSpc>
            </a:pPr>
            <a:r>
              <a:rPr sz="3200" b="1" dirty="0">
                <a:solidFill>
                  <a:srgbClr val="FF0000"/>
                </a:solidFill>
                <a:latin typeface="Arial"/>
                <a:cs typeface="Arial"/>
              </a:rPr>
              <a:t>Biol</a:t>
            </a:r>
            <a:r>
              <a:rPr sz="3200" b="1" spc="-15" dirty="0">
                <a:solidFill>
                  <a:srgbClr val="FF0000"/>
                </a:solidFill>
                <a:latin typeface="Arial"/>
                <a:cs typeface="Arial"/>
              </a:rPr>
              <a:t>o</a:t>
            </a:r>
            <a:r>
              <a:rPr sz="3200" b="1" dirty="0">
                <a:solidFill>
                  <a:srgbClr val="FF0000"/>
                </a:solidFill>
                <a:latin typeface="Arial"/>
                <a:cs typeface="Arial"/>
              </a:rPr>
              <a:t>gi</a:t>
            </a:r>
            <a:r>
              <a:rPr sz="3200" b="1" spc="-15" dirty="0">
                <a:solidFill>
                  <a:srgbClr val="FF0000"/>
                </a:solidFill>
                <a:latin typeface="Arial"/>
                <a:cs typeface="Arial"/>
              </a:rPr>
              <a:t>c</a:t>
            </a:r>
            <a:r>
              <a:rPr sz="3200" b="1" dirty="0">
                <a:solidFill>
                  <a:srgbClr val="FF0000"/>
                </a:solidFill>
                <a:latin typeface="Arial"/>
                <a:cs typeface="Arial"/>
              </a:rPr>
              <a:t>al  Diversity</a:t>
            </a:r>
            <a:endParaRPr sz="3200">
              <a:latin typeface="Arial"/>
              <a:cs typeface="Arial"/>
            </a:endParaRPr>
          </a:p>
        </p:txBody>
      </p:sp>
      <p:sp>
        <p:nvSpPr>
          <p:cNvPr id="11" name="object 11"/>
          <p:cNvSpPr/>
          <p:nvPr/>
        </p:nvSpPr>
        <p:spPr>
          <a:xfrm>
            <a:off x="676275" y="4400550"/>
            <a:ext cx="2438400" cy="1266825"/>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1032763" y="4534357"/>
            <a:ext cx="1743075" cy="934719"/>
          </a:xfrm>
          <a:prstGeom prst="rect">
            <a:avLst/>
          </a:prstGeom>
        </p:spPr>
        <p:txBody>
          <a:bodyPr vert="horz" wrap="square" lIns="0" tIns="83185" rIns="0" bIns="0" rtlCol="0">
            <a:spAutoFit/>
          </a:bodyPr>
          <a:lstStyle/>
          <a:p>
            <a:pPr marL="12700" marR="5080" indent="112395">
              <a:lnSpc>
                <a:spcPts val="3310"/>
              </a:lnSpc>
              <a:spcBef>
                <a:spcPts val="655"/>
              </a:spcBef>
            </a:pPr>
            <a:r>
              <a:rPr sz="3200" b="1" dirty="0">
                <a:latin typeface="Arial"/>
                <a:cs typeface="Arial"/>
              </a:rPr>
              <a:t>Genetic  Div</a:t>
            </a:r>
            <a:r>
              <a:rPr sz="3200" b="1" spc="-10" dirty="0">
                <a:latin typeface="Arial"/>
                <a:cs typeface="Arial"/>
              </a:rPr>
              <a:t>e</a:t>
            </a:r>
            <a:r>
              <a:rPr sz="3200" b="1" dirty="0">
                <a:latin typeface="Arial"/>
                <a:cs typeface="Arial"/>
              </a:rPr>
              <a:t>rsity</a:t>
            </a:r>
            <a:endParaRPr sz="3200">
              <a:latin typeface="Arial"/>
              <a:cs typeface="Arial"/>
            </a:endParaRPr>
          </a:p>
        </p:txBody>
      </p:sp>
      <p:sp>
        <p:nvSpPr>
          <p:cNvPr id="13" name="object 13"/>
          <p:cNvSpPr/>
          <p:nvPr/>
        </p:nvSpPr>
        <p:spPr>
          <a:xfrm>
            <a:off x="3324225" y="4362450"/>
            <a:ext cx="2514600" cy="1219200"/>
          </a:xfrm>
          <a:prstGeom prst="rect">
            <a:avLst/>
          </a:prstGeom>
          <a:blipFill>
            <a:blip r:embed="rId8" cstate="print"/>
            <a:stretch>
              <a:fillRect/>
            </a:stretch>
          </a:blipFill>
        </p:spPr>
        <p:txBody>
          <a:bodyPr wrap="square" lIns="0" tIns="0" rIns="0" bIns="0" rtlCol="0"/>
          <a:lstStyle/>
          <a:p>
            <a:endParaRPr/>
          </a:p>
        </p:txBody>
      </p:sp>
      <p:sp>
        <p:nvSpPr>
          <p:cNvPr id="14" name="object 14"/>
          <p:cNvSpPr txBox="1"/>
          <p:nvPr/>
        </p:nvSpPr>
        <p:spPr>
          <a:xfrm>
            <a:off x="3714369" y="4495546"/>
            <a:ext cx="1743075" cy="934719"/>
          </a:xfrm>
          <a:prstGeom prst="rect">
            <a:avLst/>
          </a:prstGeom>
        </p:spPr>
        <p:txBody>
          <a:bodyPr vert="horz" wrap="square" lIns="0" tIns="83185" rIns="0" bIns="0" rtlCol="0">
            <a:spAutoFit/>
          </a:bodyPr>
          <a:lstStyle/>
          <a:p>
            <a:pPr marL="12700" marR="5080" indent="89535">
              <a:lnSpc>
                <a:spcPts val="3310"/>
              </a:lnSpc>
              <a:spcBef>
                <a:spcPts val="655"/>
              </a:spcBef>
            </a:pPr>
            <a:r>
              <a:rPr sz="3200" b="1" spc="-5" dirty="0">
                <a:latin typeface="Arial"/>
                <a:cs typeface="Arial"/>
              </a:rPr>
              <a:t>Species  </a:t>
            </a:r>
            <a:r>
              <a:rPr sz="3200" b="1" dirty="0">
                <a:latin typeface="Arial"/>
                <a:cs typeface="Arial"/>
              </a:rPr>
              <a:t>Div</a:t>
            </a:r>
            <a:r>
              <a:rPr sz="3200" b="1" spc="-10" dirty="0">
                <a:latin typeface="Arial"/>
                <a:cs typeface="Arial"/>
              </a:rPr>
              <a:t>e</a:t>
            </a:r>
            <a:r>
              <a:rPr sz="3200" b="1" dirty="0">
                <a:latin typeface="Arial"/>
                <a:cs typeface="Arial"/>
              </a:rPr>
              <a:t>rsity</a:t>
            </a:r>
            <a:endParaRPr sz="3200">
              <a:latin typeface="Arial"/>
              <a:cs typeface="Arial"/>
            </a:endParaRPr>
          </a:p>
        </p:txBody>
      </p:sp>
      <p:sp>
        <p:nvSpPr>
          <p:cNvPr id="15" name="object 15"/>
          <p:cNvSpPr/>
          <p:nvPr/>
        </p:nvSpPr>
        <p:spPr>
          <a:xfrm>
            <a:off x="5848350" y="4352925"/>
            <a:ext cx="2762250" cy="1219200"/>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6149085" y="4488941"/>
            <a:ext cx="2058035" cy="934719"/>
          </a:xfrm>
          <a:prstGeom prst="rect">
            <a:avLst/>
          </a:prstGeom>
        </p:spPr>
        <p:txBody>
          <a:bodyPr vert="horz" wrap="square" lIns="0" tIns="83185" rIns="0" bIns="0" rtlCol="0">
            <a:spAutoFit/>
          </a:bodyPr>
          <a:lstStyle/>
          <a:p>
            <a:pPr marL="170815" marR="5080" indent="-158750">
              <a:lnSpc>
                <a:spcPts val="3310"/>
              </a:lnSpc>
              <a:spcBef>
                <a:spcPts val="655"/>
              </a:spcBef>
            </a:pPr>
            <a:r>
              <a:rPr sz="3200" b="1" dirty="0">
                <a:latin typeface="Arial"/>
                <a:cs typeface="Arial"/>
              </a:rPr>
              <a:t>Eco</a:t>
            </a:r>
            <a:r>
              <a:rPr sz="3200" b="1" spc="-10" dirty="0">
                <a:latin typeface="Arial"/>
                <a:cs typeface="Arial"/>
              </a:rPr>
              <a:t>l</a:t>
            </a:r>
            <a:r>
              <a:rPr sz="3200" b="1" dirty="0">
                <a:latin typeface="Arial"/>
                <a:cs typeface="Arial"/>
              </a:rPr>
              <a:t>ogi</a:t>
            </a:r>
            <a:r>
              <a:rPr sz="3200" b="1" spc="-15" dirty="0">
                <a:latin typeface="Arial"/>
                <a:cs typeface="Arial"/>
              </a:rPr>
              <a:t>c</a:t>
            </a:r>
            <a:r>
              <a:rPr sz="3200" b="1" dirty="0">
                <a:latin typeface="Arial"/>
                <a:cs typeface="Arial"/>
              </a:rPr>
              <a:t>al  Diversity</a:t>
            </a:r>
            <a:endParaRPr sz="320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PIB Daily - 29th January 2020 - IASToppers | IASToppers"/>
          <p:cNvPicPr>
            <a:picLocks noChangeAspect="1" noChangeArrowheads="1"/>
          </p:cNvPicPr>
          <p:nvPr/>
        </p:nvPicPr>
        <p:blipFill>
          <a:blip r:embed="rId2"/>
          <a:srcRect/>
          <a:stretch>
            <a:fillRect/>
          </a:stretch>
        </p:blipFill>
        <p:spPr bwMode="auto">
          <a:xfrm>
            <a:off x="485775" y="152401"/>
            <a:ext cx="8124825" cy="6476999"/>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8880"/>
            <a:ext cx="9296400" cy="1323439"/>
          </a:xfrm>
        </p:spPr>
        <p:txBody>
          <a:bodyPr/>
          <a:lstStyle/>
          <a:p>
            <a:pPr algn="ctr"/>
            <a:r>
              <a:rPr lang="en-US" dirty="0" smtClean="0"/>
              <a:t>10 NEW RAMSAR SITES(27+10=37)</a:t>
            </a:r>
            <a:endParaRPr lang="en-US" dirty="0"/>
          </a:p>
        </p:txBody>
      </p:sp>
      <p:pic>
        <p:nvPicPr>
          <p:cNvPr id="61442" name="Picture 2" descr="Ramsar Sites In India | IAS Abhiyan"/>
          <p:cNvPicPr>
            <a:picLocks noChangeAspect="1" noChangeArrowheads="1"/>
          </p:cNvPicPr>
          <p:nvPr/>
        </p:nvPicPr>
        <p:blipFill>
          <a:blip r:embed="rId2"/>
          <a:srcRect/>
          <a:stretch>
            <a:fillRect/>
          </a:stretch>
        </p:blipFill>
        <p:spPr bwMode="auto">
          <a:xfrm>
            <a:off x="155575" y="1476375"/>
            <a:ext cx="8934450" cy="47720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ere's a review of the three types of... - American English at State |  Facebook"/>
          <p:cNvPicPr>
            <a:picLocks noChangeAspect="1" noChangeArrowheads="1"/>
          </p:cNvPicPr>
          <p:nvPr/>
        </p:nvPicPr>
        <p:blipFill>
          <a:blip r:embed="rId2"/>
          <a:srcRect/>
          <a:stretch>
            <a:fillRect/>
          </a:stretch>
        </p:blipFill>
        <p:spPr bwMode="auto">
          <a:xfrm>
            <a:off x="1374775" y="571500"/>
            <a:ext cx="5940425" cy="50673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228663"/>
            <a:ext cx="6477000" cy="868680"/>
          </a:xfrm>
          <a:prstGeom prst="rect">
            <a:avLst/>
          </a:prstGeom>
          <a:ln w="12700">
            <a:solidFill>
              <a:srgbClr val="D0A809"/>
            </a:solidFill>
          </a:ln>
        </p:spPr>
        <p:txBody>
          <a:bodyPr vert="horz" wrap="square" lIns="0" tIns="58419" rIns="0" bIns="0" rtlCol="0">
            <a:spAutoFit/>
          </a:bodyPr>
          <a:lstStyle/>
          <a:p>
            <a:pPr marL="637540">
              <a:lnSpc>
                <a:spcPct val="100000"/>
              </a:lnSpc>
              <a:spcBef>
                <a:spcPts val="459"/>
              </a:spcBef>
            </a:pPr>
            <a:r>
              <a:rPr sz="4900" spc="10" dirty="0">
                <a:solidFill>
                  <a:srgbClr val="85200F"/>
                </a:solidFill>
              </a:rPr>
              <a:t>G</a:t>
            </a:r>
            <a:r>
              <a:rPr sz="3900" spc="10" dirty="0">
                <a:solidFill>
                  <a:srgbClr val="85200F"/>
                </a:solidFill>
              </a:rPr>
              <a:t>ENETIC</a:t>
            </a:r>
            <a:r>
              <a:rPr sz="3900" spc="235" dirty="0">
                <a:solidFill>
                  <a:srgbClr val="85200F"/>
                </a:solidFill>
              </a:rPr>
              <a:t> </a:t>
            </a:r>
            <a:r>
              <a:rPr sz="4900" spc="10" dirty="0">
                <a:solidFill>
                  <a:srgbClr val="85200F"/>
                </a:solidFill>
              </a:rPr>
              <a:t>D</a:t>
            </a:r>
            <a:r>
              <a:rPr sz="3900" spc="10" dirty="0">
                <a:solidFill>
                  <a:srgbClr val="85200F"/>
                </a:solidFill>
              </a:rPr>
              <a:t>IVERSITY</a:t>
            </a:r>
            <a:endParaRPr sz="3900"/>
          </a:p>
        </p:txBody>
      </p:sp>
      <p:sp>
        <p:nvSpPr>
          <p:cNvPr id="3" name="object 3"/>
          <p:cNvSpPr txBox="1"/>
          <p:nvPr/>
        </p:nvSpPr>
        <p:spPr>
          <a:xfrm>
            <a:off x="688340" y="1473453"/>
            <a:ext cx="7396480" cy="218694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Arial"/>
                <a:cs typeface="Arial"/>
              </a:rPr>
              <a:t>The genetic variation existing within a species is called  </a:t>
            </a:r>
            <a:r>
              <a:rPr sz="2400" spc="-5" dirty="0">
                <a:solidFill>
                  <a:srgbClr val="FF0000"/>
                </a:solidFill>
                <a:latin typeface="Arial"/>
                <a:cs typeface="Arial"/>
              </a:rPr>
              <a:t>genetic </a:t>
            </a:r>
            <a:r>
              <a:rPr sz="2400" spc="-20" dirty="0">
                <a:solidFill>
                  <a:srgbClr val="FF0000"/>
                </a:solidFill>
                <a:latin typeface="Arial"/>
                <a:cs typeface="Arial"/>
              </a:rPr>
              <a:t>diversity</a:t>
            </a:r>
            <a:r>
              <a:rPr sz="2400" spc="-20" dirty="0">
                <a:latin typeface="Arial"/>
                <a:cs typeface="Arial"/>
              </a:rPr>
              <a:t>.</a:t>
            </a:r>
            <a:endParaRPr sz="2400">
              <a:latin typeface="Arial"/>
              <a:cs typeface="Arial"/>
            </a:endParaRPr>
          </a:p>
          <a:p>
            <a:pPr marL="12700" algn="just">
              <a:lnSpc>
                <a:spcPct val="100000"/>
              </a:lnSpc>
            </a:pPr>
            <a:r>
              <a:rPr sz="2400" spc="-5" dirty="0">
                <a:latin typeface="Arial"/>
                <a:cs typeface="Arial"/>
              </a:rPr>
              <a:t>The variation </a:t>
            </a:r>
            <a:r>
              <a:rPr sz="2400" dirty="0">
                <a:latin typeface="Arial"/>
                <a:cs typeface="Arial"/>
              </a:rPr>
              <a:t>may be in </a:t>
            </a:r>
            <a:r>
              <a:rPr sz="2400" spc="-5" dirty="0">
                <a:latin typeface="Arial"/>
                <a:cs typeface="Arial"/>
              </a:rPr>
              <a:t>alleles, </a:t>
            </a:r>
            <a:r>
              <a:rPr sz="2400" dirty="0">
                <a:latin typeface="Arial"/>
                <a:cs typeface="Arial"/>
              </a:rPr>
              <a:t>total </a:t>
            </a:r>
            <a:r>
              <a:rPr sz="2400" spc="-5" dirty="0">
                <a:latin typeface="Arial"/>
                <a:cs typeface="Arial"/>
              </a:rPr>
              <a:t>genes</a:t>
            </a:r>
            <a:r>
              <a:rPr sz="2400" spc="25" dirty="0">
                <a:latin typeface="Arial"/>
                <a:cs typeface="Arial"/>
              </a:rPr>
              <a:t> </a:t>
            </a:r>
            <a:r>
              <a:rPr sz="2400" dirty="0">
                <a:latin typeface="Arial"/>
                <a:cs typeface="Arial"/>
              </a:rPr>
              <a:t>or</a:t>
            </a:r>
            <a:endParaRPr sz="2400">
              <a:latin typeface="Arial"/>
              <a:cs typeface="Arial"/>
            </a:endParaRPr>
          </a:p>
          <a:p>
            <a:pPr marL="12700" algn="just">
              <a:lnSpc>
                <a:spcPct val="100000"/>
              </a:lnSpc>
            </a:pPr>
            <a:r>
              <a:rPr sz="2400" spc="-5" dirty="0">
                <a:latin typeface="Arial"/>
                <a:cs typeface="Arial"/>
              </a:rPr>
              <a:t>chromosome </a:t>
            </a:r>
            <a:r>
              <a:rPr sz="2400" dirty="0">
                <a:latin typeface="Arial"/>
                <a:cs typeface="Arial"/>
              </a:rPr>
              <a:t>structures.</a:t>
            </a:r>
            <a:endParaRPr sz="2400">
              <a:latin typeface="Arial"/>
              <a:cs typeface="Arial"/>
            </a:endParaRPr>
          </a:p>
          <a:p>
            <a:pPr marL="12700" algn="just">
              <a:lnSpc>
                <a:spcPct val="100000"/>
              </a:lnSpc>
              <a:spcBef>
                <a:spcPts val="1900"/>
              </a:spcBef>
            </a:pPr>
            <a:r>
              <a:rPr sz="3000" spc="-5" dirty="0">
                <a:solidFill>
                  <a:srgbClr val="C00000"/>
                </a:solidFill>
                <a:latin typeface="Arial"/>
                <a:cs typeface="Arial"/>
              </a:rPr>
              <a:t>Number </a:t>
            </a:r>
            <a:r>
              <a:rPr sz="3000" dirty="0">
                <a:solidFill>
                  <a:srgbClr val="C00000"/>
                </a:solidFill>
                <a:latin typeface="Arial"/>
                <a:cs typeface="Arial"/>
              </a:rPr>
              <a:t>of </a:t>
            </a:r>
            <a:r>
              <a:rPr sz="3000" spc="-5" dirty="0">
                <a:solidFill>
                  <a:srgbClr val="C00000"/>
                </a:solidFill>
                <a:latin typeface="Arial"/>
                <a:cs typeface="Arial"/>
              </a:rPr>
              <a:t>genes in </a:t>
            </a:r>
            <a:r>
              <a:rPr sz="3000" dirty="0">
                <a:solidFill>
                  <a:srgbClr val="C00000"/>
                </a:solidFill>
                <a:latin typeface="Arial"/>
                <a:cs typeface="Arial"/>
              </a:rPr>
              <a:t>the</a:t>
            </a:r>
            <a:r>
              <a:rPr sz="3000" spc="-45" dirty="0">
                <a:solidFill>
                  <a:srgbClr val="C00000"/>
                </a:solidFill>
                <a:latin typeface="Arial"/>
                <a:cs typeface="Arial"/>
              </a:rPr>
              <a:t> </a:t>
            </a:r>
            <a:r>
              <a:rPr sz="3000" dirty="0">
                <a:solidFill>
                  <a:srgbClr val="C00000"/>
                </a:solidFill>
                <a:latin typeface="Arial"/>
                <a:cs typeface="Arial"/>
              </a:rPr>
              <a:t>followings:</a:t>
            </a:r>
            <a:endParaRPr sz="3000">
              <a:latin typeface="Arial"/>
              <a:cs typeface="Arial"/>
            </a:endParaRPr>
          </a:p>
        </p:txBody>
      </p:sp>
      <p:sp>
        <p:nvSpPr>
          <p:cNvPr id="4" name="object 4"/>
          <p:cNvSpPr txBox="1"/>
          <p:nvPr/>
        </p:nvSpPr>
        <p:spPr>
          <a:xfrm>
            <a:off x="688340" y="3912489"/>
            <a:ext cx="3412490" cy="1854835"/>
          </a:xfrm>
          <a:prstGeom prst="rect">
            <a:avLst/>
          </a:prstGeom>
        </p:spPr>
        <p:txBody>
          <a:bodyPr vert="horz" wrap="square" lIns="0" tIns="12700" rIns="0" bIns="0" rtlCol="0">
            <a:spAutoFit/>
          </a:bodyPr>
          <a:lstStyle/>
          <a:p>
            <a:pPr marL="12700" marR="1274445">
              <a:lnSpc>
                <a:spcPct val="100000"/>
              </a:lnSpc>
              <a:spcBef>
                <a:spcPts val="100"/>
              </a:spcBef>
            </a:pPr>
            <a:r>
              <a:rPr sz="2400" i="1" spc="-5" dirty="0">
                <a:solidFill>
                  <a:srgbClr val="6F2F9F"/>
                </a:solidFill>
                <a:latin typeface="Arial"/>
                <a:cs typeface="Arial"/>
              </a:rPr>
              <a:t>Mycoplasma  Escherichia</a:t>
            </a:r>
            <a:r>
              <a:rPr sz="2400" i="1" spc="-40" dirty="0">
                <a:solidFill>
                  <a:srgbClr val="6F2F9F"/>
                </a:solidFill>
                <a:latin typeface="Arial"/>
                <a:cs typeface="Arial"/>
              </a:rPr>
              <a:t> </a:t>
            </a:r>
            <a:r>
              <a:rPr sz="2400" i="1" spc="-5" dirty="0">
                <a:solidFill>
                  <a:srgbClr val="6F2F9F"/>
                </a:solidFill>
                <a:latin typeface="Arial"/>
                <a:cs typeface="Arial"/>
              </a:rPr>
              <a:t>coli</a:t>
            </a:r>
            <a:endParaRPr sz="2400">
              <a:latin typeface="Arial"/>
              <a:cs typeface="Arial"/>
            </a:endParaRPr>
          </a:p>
          <a:p>
            <a:pPr marL="12700" marR="5080">
              <a:lnSpc>
                <a:spcPct val="100000"/>
              </a:lnSpc>
            </a:pPr>
            <a:r>
              <a:rPr sz="2400" i="1" spc="-5" dirty="0">
                <a:solidFill>
                  <a:srgbClr val="6F2F9F"/>
                </a:solidFill>
                <a:latin typeface="Arial"/>
                <a:cs typeface="Arial"/>
              </a:rPr>
              <a:t>Drosophila melanogaster  </a:t>
            </a:r>
            <a:r>
              <a:rPr sz="2400" i="1" dirty="0">
                <a:solidFill>
                  <a:srgbClr val="6F2F9F"/>
                </a:solidFill>
                <a:latin typeface="Arial"/>
                <a:cs typeface="Arial"/>
              </a:rPr>
              <a:t>Oryza</a:t>
            </a:r>
            <a:r>
              <a:rPr sz="2400" i="1" spc="-30" dirty="0">
                <a:solidFill>
                  <a:srgbClr val="6F2F9F"/>
                </a:solidFill>
                <a:latin typeface="Arial"/>
                <a:cs typeface="Arial"/>
              </a:rPr>
              <a:t> </a:t>
            </a:r>
            <a:r>
              <a:rPr sz="2400" i="1" spc="-5" dirty="0">
                <a:solidFill>
                  <a:srgbClr val="6F2F9F"/>
                </a:solidFill>
                <a:latin typeface="Arial"/>
                <a:cs typeface="Arial"/>
              </a:rPr>
              <a:t>sativa</a:t>
            </a:r>
            <a:endParaRPr sz="2400">
              <a:latin typeface="Arial"/>
              <a:cs typeface="Arial"/>
            </a:endParaRPr>
          </a:p>
          <a:p>
            <a:pPr marL="12700">
              <a:lnSpc>
                <a:spcPct val="100000"/>
              </a:lnSpc>
            </a:pPr>
            <a:r>
              <a:rPr sz="2400" spc="-5" dirty="0">
                <a:solidFill>
                  <a:srgbClr val="6F2F9F"/>
                </a:solidFill>
                <a:latin typeface="Arial"/>
                <a:cs typeface="Arial"/>
              </a:rPr>
              <a:t>Homo</a:t>
            </a:r>
            <a:r>
              <a:rPr sz="2400" dirty="0">
                <a:solidFill>
                  <a:srgbClr val="6F2F9F"/>
                </a:solidFill>
                <a:latin typeface="Arial"/>
                <a:cs typeface="Arial"/>
              </a:rPr>
              <a:t> </a:t>
            </a:r>
            <a:r>
              <a:rPr sz="2400" spc="-5" dirty="0">
                <a:solidFill>
                  <a:srgbClr val="6F2F9F"/>
                </a:solidFill>
                <a:latin typeface="Arial"/>
                <a:cs typeface="Arial"/>
              </a:rPr>
              <a:t>sapiens</a:t>
            </a:r>
            <a:endParaRPr sz="2400">
              <a:latin typeface="Arial"/>
              <a:cs typeface="Arial"/>
            </a:endParaRPr>
          </a:p>
        </p:txBody>
      </p:sp>
      <p:sp>
        <p:nvSpPr>
          <p:cNvPr id="5" name="object 5"/>
          <p:cNvSpPr txBox="1"/>
          <p:nvPr/>
        </p:nvSpPr>
        <p:spPr>
          <a:xfrm>
            <a:off x="4346575" y="3912489"/>
            <a:ext cx="1905000" cy="1854835"/>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6F2F9F"/>
                </a:solidFill>
                <a:latin typeface="Arial"/>
                <a:cs typeface="Arial"/>
              </a:rPr>
              <a:t>:450-700</a:t>
            </a:r>
            <a:endParaRPr sz="2400">
              <a:latin typeface="Arial"/>
              <a:cs typeface="Arial"/>
            </a:endParaRPr>
          </a:p>
          <a:p>
            <a:pPr marL="12700">
              <a:lnSpc>
                <a:spcPct val="100000"/>
              </a:lnSpc>
            </a:pPr>
            <a:r>
              <a:rPr sz="2400" spc="-5" dirty="0">
                <a:solidFill>
                  <a:srgbClr val="6F2F9F"/>
                </a:solidFill>
                <a:latin typeface="Arial"/>
                <a:cs typeface="Arial"/>
              </a:rPr>
              <a:t>:4000</a:t>
            </a:r>
            <a:endParaRPr sz="2400">
              <a:latin typeface="Arial"/>
              <a:cs typeface="Arial"/>
            </a:endParaRPr>
          </a:p>
          <a:p>
            <a:pPr marL="12700">
              <a:lnSpc>
                <a:spcPct val="100000"/>
              </a:lnSpc>
            </a:pPr>
            <a:r>
              <a:rPr sz="2400" spc="-5" dirty="0">
                <a:solidFill>
                  <a:srgbClr val="6F2F9F"/>
                </a:solidFill>
                <a:latin typeface="Arial"/>
                <a:cs typeface="Arial"/>
              </a:rPr>
              <a:t>:13000</a:t>
            </a:r>
            <a:endParaRPr sz="2400">
              <a:latin typeface="Arial"/>
              <a:cs typeface="Arial"/>
            </a:endParaRPr>
          </a:p>
          <a:p>
            <a:pPr marL="12700">
              <a:lnSpc>
                <a:spcPct val="100000"/>
              </a:lnSpc>
            </a:pPr>
            <a:r>
              <a:rPr sz="2400" spc="-5" dirty="0">
                <a:solidFill>
                  <a:srgbClr val="6F2F9F"/>
                </a:solidFill>
                <a:latin typeface="Arial"/>
                <a:cs typeface="Arial"/>
              </a:rPr>
              <a:t>:32000-50000</a:t>
            </a:r>
            <a:endParaRPr sz="2400">
              <a:latin typeface="Arial"/>
              <a:cs typeface="Arial"/>
            </a:endParaRPr>
          </a:p>
          <a:p>
            <a:pPr marL="12700">
              <a:lnSpc>
                <a:spcPct val="100000"/>
              </a:lnSpc>
            </a:pPr>
            <a:r>
              <a:rPr sz="2400" spc="-5" dirty="0">
                <a:solidFill>
                  <a:srgbClr val="6F2F9F"/>
                </a:solidFill>
                <a:latin typeface="Arial"/>
                <a:cs typeface="Arial"/>
              </a:rPr>
              <a:t>:35000-45000</a:t>
            </a:r>
            <a:endParaRPr sz="24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0" y="304863"/>
            <a:ext cx="5105400" cy="868680"/>
          </a:xfrm>
          <a:prstGeom prst="rect">
            <a:avLst/>
          </a:prstGeom>
          <a:ln w="12700">
            <a:solidFill>
              <a:srgbClr val="E75C00"/>
            </a:solidFill>
          </a:ln>
        </p:spPr>
        <p:txBody>
          <a:bodyPr vert="horz" wrap="square" lIns="0" tIns="151765" rIns="0" bIns="0" rtlCol="0">
            <a:spAutoFit/>
          </a:bodyPr>
          <a:lstStyle/>
          <a:p>
            <a:pPr marL="146050">
              <a:lnSpc>
                <a:spcPct val="100000"/>
              </a:lnSpc>
              <a:spcBef>
                <a:spcPts val="1195"/>
              </a:spcBef>
            </a:pPr>
            <a:r>
              <a:rPr spc="-5" dirty="0">
                <a:solidFill>
                  <a:srgbClr val="001F5F"/>
                </a:solidFill>
              </a:rPr>
              <a:t>S</a:t>
            </a:r>
            <a:r>
              <a:rPr sz="3450" spc="-5" dirty="0">
                <a:solidFill>
                  <a:srgbClr val="001F5F"/>
                </a:solidFill>
              </a:rPr>
              <a:t>PECIES</a:t>
            </a:r>
            <a:r>
              <a:rPr sz="3450" spc="225" dirty="0">
                <a:solidFill>
                  <a:srgbClr val="001F5F"/>
                </a:solidFill>
              </a:rPr>
              <a:t> </a:t>
            </a:r>
            <a:r>
              <a:rPr spc="-10" dirty="0">
                <a:solidFill>
                  <a:srgbClr val="001F5F"/>
                </a:solidFill>
              </a:rPr>
              <a:t>D</a:t>
            </a:r>
            <a:r>
              <a:rPr sz="3450" spc="-10" dirty="0">
                <a:solidFill>
                  <a:srgbClr val="001F5F"/>
                </a:solidFill>
              </a:rPr>
              <a:t>IVERSITY</a:t>
            </a:r>
            <a:endParaRPr sz="3450"/>
          </a:p>
        </p:txBody>
      </p:sp>
      <p:sp>
        <p:nvSpPr>
          <p:cNvPr id="3" name="object 3"/>
          <p:cNvSpPr txBox="1">
            <a:spLocks noGrp="1"/>
          </p:cNvSpPr>
          <p:nvPr>
            <p:ph type="body" idx="1"/>
          </p:nvPr>
        </p:nvSpPr>
        <p:spPr>
          <a:xfrm>
            <a:off x="558164" y="1244853"/>
            <a:ext cx="8027670" cy="3862852"/>
          </a:xfrm>
          <a:prstGeom prst="rect">
            <a:avLst/>
          </a:prstGeom>
        </p:spPr>
        <p:txBody>
          <a:bodyPr vert="horz" wrap="square" lIns="0" tIns="396494" rIns="0" bIns="0" rtlCol="0">
            <a:spAutoFit/>
          </a:bodyPr>
          <a:lstStyle/>
          <a:p>
            <a:pPr marL="415290" marR="1056005" indent="-273050" algn="just">
              <a:lnSpc>
                <a:spcPts val="3030"/>
              </a:lnSpc>
              <a:spcBef>
                <a:spcPts val="470"/>
              </a:spcBef>
            </a:pPr>
            <a:r>
              <a:rPr sz="2800" spc="-5" dirty="0"/>
              <a:t>The diversity at the species </a:t>
            </a:r>
            <a:r>
              <a:rPr sz="2800" dirty="0"/>
              <a:t>level is </a:t>
            </a:r>
            <a:r>
              <a:rPr sz="2800" spc="-5" dirty="0"/>
              <a:t>called  </a:t>
            </a:r>
            <a:r>
              <a:rPr sz="2800" dirty="0">
                <a:solidFill>
                  <a:srgbClr val="FF0000"/>
                </a:solidFill>
              </a:rPr>
              <a:t>species</a:t>
            </a:r>
            <a:r>
              <a:rPr sz="2800" spc="-20" dirty="0">
                <a:solidFill>
                  <a:srgbClr val="FF0000"/>
                </a:solidFill>
              </a:rPr>
              <a:t> diversity</a:t>
            </a:r>
            <a:r>
              <a:rPr sz="2800" spc="-20" dirty="0"/>
              <a:t>.</a:t>
            </a:r>
            <a:endParaRPr sz="2800"/>
          </a:p>
          <a:p>
            <a:pPr marL="415290" marR="414020" indent="-273050" algn="just">
              <a:lnSpc>
                <a:spcPts val="3020"/>
              </a:lnSpc>
            </a:pPr>
            <a:r>
              <a:rPr sz="2800" dirty="0"/>
              <a:t>Example:- </a:t>
            </a:r>
            <a:r>
              <a:rPr sz="2800" spc="-5" dirty="0"/>
              <a:t>The </a:t>
            </a:r>
            <a:r>
              <a:rPr sz="2800" spc="-10" dirty="0"/>
              <a:t>Western </a:t>
            </a:r>
            <a:r>
              <a:rPr sz="2800" spc="-5" dirty="0"/>
              <a:t>Ghats </a:t>
            </a:r>
            <a:r>
              <a:rPr sz="2800" dirty="0"/>
              <a:t>have </a:t>
            </a:r>
            <a:r>
              <a:rPr sz="2800" spc="-5" dirty="0"/>
              <a:t>a greater  amphibian </a:t>
            </a:r>
            <a:r>
              <a:rPr sz="2800" dirty="0"/>
              <a:t>species </a:t>
            </a:r>
            <a:r>
              <a:rPr sz="2800" spc="-5" dirty="0"/>
              <a:t>diversity </a:t>
            </a:r>
            <a:r>
              <a:rPr sz="2800" dirty="0"/>
              <a:t>than Eastern  </a:t>
            </a:r>
            <a:r>
              <a:rPr sz="2800" spc="-5" dirty="0"/>
              <a:t>Ghats.</a:t>
            </a:r>
            <a:endParaRPr sz="2800"/>
          </a:p>
          <a:p>
            <a:pPr marL="415290" marR="5080" indent="-273050" algn="just">
              <a:lnSpc>
                <a:spcPts val="3020"/>
              </a:lnSpc>
              <a:spcBef>
                <a:spcPts val="15"/>
              </a:spcBef>
            </a:pPr>
            <a:r>
              <a:rPr sz="2800" spc="-5" dirty="0"/>
              <a:t>The </a:t>
            </a:r>
            <a:r>
              <a:rPr sz="2800" dirty="0"/>
              <a:t>species diversity depends </a:t>
            </a:r>
            <a:r>
              <a:rPr sz="2800" spc="-5" dirty="0"/>
              <a:t>upon the number  and richness of the species of a</a:t>
            </a:r>
            <a:r>
              <a:rPr sz="2800" spc="15" dirty="0"/>
              <a:t> </a:t>
            </a:r>
            <a:r>
              <a:rPr sz="2800" dirty="0"/>
              <a:t>region.</a:t>
            </a:r>
            <a:endParaRPr sz="2800"/>
          </a:p>
          <a:p>
            <a:pPr marL="415290" marR="346075" indent="-273050" algn="just">
              <a:lnSpc>
                <a:spcPts val="3020"/>
              </a:lnSpc>
              <a:spcBef>
                <a:spcPts val="5"/>
              </a:spcBef>
            </a:pPr>
            <a:r>
              <a:rPr sz="2800" spc="-5" dirty="0">
                <a:solidFill>
                  <a:srgbClr val="FF0000"/>
                </a:solidFill>
              </a:rPr>
              <a:t>Species richness </a:t>
            </a:r>
            <a:r>
              <a:rPr sz="2800" spc="-5" dirty="0"/>
              <a:t>- The number of </a:t>
            </a:r>
            <a:r>
              <a:rPr sz="2800" dirty="0"/>
              <a:t>species </a:t>
            </a:r>
            <a:r>
              <a:rPr sz="2800" spc="-5" dirty="0"/>
              <a:t>per  unit</a:t>
            </a:r>
            <a:r>
              <a:rPr sz="2800" spc="-10" dirty="0"/>
              <a:t> </a:t>
            </a:r>
            <a:r>
              <a:rPr sz="2800" spc="-5" dirty="0"/>
              <a:t>area.</a:t>
            </a:r>
            <a:endParaRPr sz="2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TotalTime>
  <Words>1765</Words>
  <Application>Microsoft Office PowerPoint</Application>
  <PresentationFormat>On-screen Show (4:3)</PresentationFormat>
  <Paragraphs>254</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Slide 1</vt:lpstr>
      <vt:lpstr>BIODIVERSITY</vt:lpstr>
      <vt:lpstr>Slide 3</vt:lpstr>
      <vt:lpstr>BIODIVERSITY</vt:lpstr>
      <vt:lpstr>Slide 5</vt:lpstr>
      <vt:lpstr>Slide 6</vt:lpstr>
      <vt:lpstr>Slide 7</vt:lpstr>
      <vt:lpstr>GENETIC DIVERSITY</vt:lpstr>
      <vt:lpstr>SPECIES DIVERSITY</vt:lpstr>
      <vt:lpstr>ECOLOGICAL DIVERSITY</vt:lpstr>
      <vt:lpstr>Slide 11</vt:lpstr>
      <vt:lpstr>Slide 12</vt:lpstr>
      <vt:lpstr>Slide 13</vt:lpstr>
      <vt:lpstr>Slide 14</vt:lpstr>
      <vt:lpstr>Slide 15</vt:lpstr>
      <vt:lpstr>Slide 16</vt:lpstr>
      <vt:lpstr>Slide 17</vt:lpstr>
      <vt:lpstr>Slide 18</vt:lpstr>
      <vt:lpstr>Amazon Rain Forest</vt:lpstr>
      <vt:lpstr>Amazon Rain  Forest</vt:lpstr>
      <vt:lpstr>GREATER BIOLOGICAL DIVERSITY IN TROPICS</vt:lpstr>
      <vt:lpstr>SPECIES-AREA RELATIONSHIPS</vt:lpstr>
      <vt:lpstr>SPECIES-AREA RELATIONSHIPS</vt:lpstr>
      <vt:lpstr>IMPORTANCE OF SPECIES DIVERSITY TO THE ECOSYSTEM</vt:lpstr>
      <vt:lpstr>Slide 25</vt:lpstr>
      <vt:lpstr>Slide 26</vt:lpstr>
      <vt:lpstr>MASS EXTINCTION</vt:lpstr>
      <vt:lpstr>Slide 28</vt:lpstr>
      <vt:lpstr>Slide 29</vt:lpstr>
      <vt:lpstr>Causes of Biodiversity Loss</vt:lpstr>
      <vt:lpstr>Slide 31</vt:lpstr>
      <vt:lpstr>Slide 32</vt:lpstr>
      <vt:lpstr>Slide 33</vt:lpstr>
      <vt:lpstr>Alien species invasion</vt:lpstr>
      <vt:lpstr>Slide 35</vt:lpstr>
      <vt:lpstr>Slide 36</vt:lpstr>
      <vt:lpstr>Narrowly  utilitarian</vt:lpstr>
      <vt:lpstr>Food (cereals,  pulses,  fruits)</vt:lpstr>
      <vt:lpstr>Ecosystem services</vt:lpstr>
      <vt:lpstr>There are millions of plants,  animals and microbes on this  earth with whom we share.</vt:lpstr>
      <vt:lpstr>Slide 41</vt:lpstr>
      <vt:lpstr>Slide 42</vt:lpstr>
      <vt:lpstr>Slide 43</vt:lpstr>
      <vt:lpstr>Slide 44</vt:lpstr>
      <vt:lpstr>BIOSPHERE RESERVE </vt:lpstr>
      <vt:lpstr>STRUCTURE OF BIOSPHERE RESERVE </vt:lpstr>
      <vt:lpstr>Slide 47</vt:lpstr>
      <vt:lpstr>Biosphere Reserves in India </vt:lpstr>
      <vt:lpstr>In situ conservation</vt:lpstr>
      <vt:lpstr>Slide 50</vt:lpstr>
      <vt:lpstr>Slide 51</vt:lpstr>
      <vt:lpstr>Slide 52</vt:lpstr>
      <vt:lpstr>Slide 53</vt:lpstr>
      <vt:lpstr>BIODIVERSITY HOTSPOTS </vt:lpstr>
      <vt:lpstr>Slide 55</vt:lpstr>
      <vt:lpstr>HOT SPOTS IN INDIA</vt:lpstr>
      <vt:lpstr>RANSAR SITES</vt:lpstr>
      <vt:lpstr>Slide 58</vt:lpstr>
      <vt:lpstr>Slide 59</vt:lpstr>
      <vt:lpstr>Slide 60</vt:lpstr>
      <vt:lpstr>10 NEW RAMSAR SITES(27+10=37)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ssgj</cp:lastModifiedBy>
  <cp:revision>4</cp:revision>
  <dcterms:created xsi:type="dcterms:W3CDTF">2020-10-22T15:27:43Z</dcterms:created>
  <dcterms:modified xsi:type="dcterms:W3CDTF">2020-10-25T15:43:49Z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2014-04-13T00:00:00Z</vt:filetime>
  </property>
  <property fmtid="{D5CDD505-2E9C-101B-9397-08002B2CF9AE}" pid="3" name="Creator">
    <vt:lpwstr>Microsoft® Office PowerPoint® 2007</vt:lpwstr>
  </property>
  <property fmtid="{D5CDD505-2E9C-101B-9397-08002B2CF9AE}" pid="4" name="LastSaved">
    <vt:filetime>2020-10-22T00:00:00Z</vt:filetime>
  </property>
</Properties>
</file>